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1"/>
  </p:notesMasterIdLst>
  <p:sldIdLst>
    <p:sldId id="256" r:id="rId2"/>
    <p:sldId id="322" r:id="rId3"/>
    <p:sldId id="262" r:id="rId4"/>
    <p:sldId id="323" r:id="rId5"/>
    <p:sldId id="324" r:id="rId6"/>
    <p:sldId id="325" r:id="rId7"/>
    <p:sldId id="326" r:id="rId8"/>
    <p:sldId id="327" r:id="rId9"/>
    <p:sldId id="263" r:id="rId10"/>
    <p:sldId id="265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28" r:id="rId21"/>
    <p:sldId id="257" r:id="rId22"/>
    <p:sldId id="288" r:id="rId23"/>
    <p:sldId id="338" r:id="rId24"/>
    <p:sldId id="294" r:id="rId25"/>
    <p:sldId id="286" r:id="rId26"/>
    <p:sldId id="258" r:id="rId27"/>
    <p:sldId id="289" r:id="rId28"/>
    <p:sldId id="276" r:id="rId29"/>
    <p:sldId id="339" r:id="rId30"/>
    <p:sldId id="314" r:id="rId31"/>
    <p:sldId id="259" r:id="rId32"/>
    <p:sldId id="340" r:id="rId33"/>
    <p:sldId id="341" r:id="rId34"/>
    <p:sldId id="280" r:id="rId35"/>
    <p:sldId id="283" r:id="rId36"/>
    <p:sldId id="260" r:id="rId37"/>
    <p:sldId id="342" r:id="rId38"/>
    <p:sldId id="343" r:id="rId39"/>
    <p:sldId id="344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9" autoAdjust="0"/>
    <p:restoredTop sz="94624" autoAdjust="0"/>
  </p:normalViewPr>
  <p:slideViewPr>
    <p:cSldViewPr>
      <p:cViewPr varScale="1">
        <p:scale>
          <a:sx n="69" d="100"/>
          <a:sy n="69" d="100"/>
        </p:scale>
        <p:origin x="120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FE629-B635-4885-A1B7-128FD18A8EC6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D0810D-0959-4F0C-9485-2929277A85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27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A45C13-BF82-47F5-9A73-9F03196EC2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27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38C8-E7C6-42D6-8261-8DA177DAF211}" type="datetimeFigureOut">
              <a:rPr lang="en-GB" smtClean="0"/>
              <a:pPr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5B3-3C61-45A3-B61D-7BBA4580A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123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38C8-E7C6-42D6-8261-8DA177DAF211}" type="datetimeFigureOut">
              <a:rPr lang="en-GB" smtClean="0"/>
              <a:pPr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5B3-3C61-45A3-B61D-7BBA4580A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623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38C8-E7C6-42D6-8261-8DA177DAF211}" type="datetimeFigureOut">
              <a:rPr lang="en-GB" smtClean="0"/>
              <a:pPr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5B3-3C61-45A3-B61D-7BBA4580A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8610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F47-A13A-4964-AA0D-C60C03799B8F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CDFBA-179F-47EF-8154-AEE0FEB70B2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73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38C8-E7C6-42D6-8261-8DA177DAF211}" type="datetimeFigureOut">
              <a:rPr lang="en-GB" smtClean="0"/>
              <a:pPr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5B3-3C61-45A3-B61D-7BBA4580A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5138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38C8-E7C6-42D6-8261-8DA177DAF211}" type="datetimeFigureOut">
              <a:rPr lang="en-GB" smtClean="0"/>
              <a:pPr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5B3-3C61-45A3-B61D-7BBA4580A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371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38C8-E7C6-42D6-8261-8DA177DAF211}" type="datetimeFigureOut">
              <a:rPr lang="en-GB" smtClean="0"/>
              <a:pPr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5B3-3C61-45A3-B61D-7BBA4580A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46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38C8-E7C6-42D6-8261-8DA177DAF211}" type="datetimeFigureOut">
              <a:rPr lang="en-GB" smtClean="0"/>
              <a:pPr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5B3-3C61-45A3-B61D-7BBA4580A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05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38C8-E7C6-42D6-8261-8DA177DAF211}" type="datetimeFigureOut">
              <a:rPr lang="en-GB" smtClean="0"/>
              <a:pPr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5B3-3C61-45A3-B61D-7BBA4580A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368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38C8-E7C6-42D6-8261-8DA177DAF211}" type="datetimeFigureOut">
              <a:rPr lang="en-GB" smtClean="0"/>
              <a:pPr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5B3-3C61-45A3-B61D-7BBA4580A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396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38C8-E7C6-42D6-8261-8DA177DAF211}" type="datetimeFigureOut">
              <a:rPr lang="en-GB" smtClean="0"/>
              <a:pPr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5B3-3C61-45A3-B61D-7BBA4580A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1628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38C8-E7C6-42D6-8261-8DA177DAF211}" type="datetimeFigureOut">
              <a:rPr lang="en-GB" smtClean="0"/>
              <a:pPr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DA5B3-3C61-45A3-B61D-7BBA4580A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2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D38C8-E7C6-42D6-8261-8DA177DAF211}" type="datetimeFigureOut">
              <a:rPr lang="en-GB" smtClean="0"/>
              <a:pPr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DA5B3-3C61-45A3-B61D-7BBA4580A0E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80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.uk/url?sa=i&amp;url=https://www.cambstimes.co.uk/news/new-powers-for-boat-users-in-fenland-1-6262098&amp;psig=AOvVaw03L7Kzr78Gu-d_6td2SwKI&amp;ust=1580693161443000&amp;source=images&amp;cd=vfe&amp;ved=0CAIQjRxqFwoTCNCq7YzbsecCFQAAAAAdAAAAABAE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.uk/url?sa=i&amp;url=https://www.pinterest.com/pin/135178426291240857/&amp;psig=AOvVaw1X_TMEZX4dO7o7LB9myPmv&amp;ust=1580743344582000&amp;source=images&amp;cd=vfe&amp;ved=0CAIQjRxqFwoTCOCcz_-Vs-cCFQAAAAAdAAAAABAV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google.co.uk/url?sa=i&amp;rct=j&amp;q=&amp;esrc=s&amp;source=images&amp;cd=&amp;cad=rja&amp;uact=8&amp;ved=0ahUKEwi-xtqNpa7SAhUMD8AKHXJoCv8QjRwIBw&amp;url=https://class4bds.wordpress.com/category/water/&amp;psig=AFQjCNHdT1MMdCT_Iw6epv7X7n0RUNzlQw&amp;ust=1488216619480601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co.uk/url?sa=i&amp;rct=j&amp;q=&amp;esrc=s&amp;source=images&amp;cd=&amp;cad=rja&amp;uact=8&amp;ved=0ahUKEwih8raQpa7SAhVLKMAKHUADDr4QjRwIBw&amp;url=https://www.colourbox.com/vector/seamless-tag-cloud-with-water-words-vector-8082800&amp;psig=AFQjCNHdT1MMdCT_Iw6epv7X7n0RUNzlQw&amp;ust=1488216619480601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9pySbAcz1TQ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0"/>
            <a:ext cx="8532440" cy="6858000"/>
          </a:xfrm>
        </p:spPr>
        <p:txBody>
          <a:bodyPr anchor="ctr">
            <a:normAutofit/>
          </a:bodyPr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Letter-join 24" pitchFamily="50" charset="0"/>
              </a:rPr>
              <a:t>Monday</a:t>
            </a:r>
            <a:br>
              <a:rPr lang="en-GB" dirty="0" smtClean="0">
                <a:solidFill>
                  <a:schemeClr val="tx1"/>
                </a:solidFill>
                <a:latin typeface="Letter-join 24" pitchFamily="50" charset="0"/>
              </a:rPr>
            </a:br>
            <a:r>
              <a:rPr lang="en-GB" dirty="0" smtClean="0">
                <a:solidFill>
                  <a:schemeClr val="tx1"/>
                </a:solidFill>
                <a:latin typeface="Letter-join 24" pitchFamily="50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Letter-join 24" pitchFamily="50" charset="0"/>
              </a:rPr>
            </a:br>
            <a:r>
              <a:rPr lang="en-GB" dirty="0" smtClean="0">
                <a:latin typeface="Letter-join 24" pitchFamily="50" charset="0"/>
              </a:rPr>
              <a:t>WALT: Capture vocabulary for a poem </a:t>
            </a:r>
            <a:endParaRPr lang="en-GB" dirty="0">
              <a:latin typeface="Letter-join 24" pitchFamily="50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7808" y="364502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solidFill>
                  <a:srgbClr val="FF0000"/>
                </a:solidFill>
                <a:latin typeface="Letter-join 24" pitchFamily="50" charset="0"/>
              </a:rPr>
              <a:t>Key skills</a:t>
            </a:r>
            <a:r>
              <a:rPr lang="en-GB" sz="4400" dirty="0" smtClean="0">
                <a:solidFill>
                  <a:schemeClr val="tx1"/>
                </a:solidFill>
                <a:latin typeface="Letter-join 24" pitchFamily="50" charset="0"/>
              </a:rPr>
              <a:t/>
            </a:r>
            <a:br>
              <a:rPr lang="en-GB" sz="4400" dirty="0" smtClean="0">
                <a:solidFill>
                  <a:schemeClr val="tx1"/>
                </a:solidFill>
                <a:latin typeface="Letter-join 24" pitchFamily="50" charset="0"/>
              </a:rPr>
            </a:br>
            <a:r>
              <a:rPr lang="en-GB" sz="4400" dirty="0" smtClean="0">
                <a:solidFill>
                  <a:schemeClr val="tx1"/>
                </a:solidFill>
                <a:latin typeface="Letter-join 24" pitchFamily="50" charset="0"/>
              </a:rPr>
              <a:t> </a:t>
            </a:r>
            <a:br>
              <a:rPr lang="en-GB" sz="4400" dirty="0" smtClean="0">
                <a:solidFill>
                  <a:schemeClr val="tx1"/>
                </a:solidFill>
                <a:latin typeface="Letter-join 24" pitchFamily="50" charset="0"/>
              </a:rPr>
            </a:br>
            <a:r>
              <a:rPr lang="en-GB" sz="4400" dirty="0" smtClean="0">
                <a:solidFill>
                  <a:schemeClr val="tx1"/>
                </a:solidFill>
                <a:latin typeface="Letter-join 24" pitchFamily="50" charset="0"/>
              </a:rPr>
              <a:t>To discuss the poems</a:t>
            </a:r>
            <a:r>
              <a:rPr lang="en-GB" sz="4400" dirty="0" smtClean="0">
                <a:latin typeface="Letter-join 24" pitchFamily="50" charset="0"/>
              </a:rPr>
              <a:t/>
            </a:r>
            <a:br>
              <a:rPr lang="en-GB" sz="4400" dirty="0" smtClean="0">
                <a:latin typeface="Letter-join 24" pitchFamily="50" charset="0"/>
              </a:rPr>
            </a:br>
            <a:r>
              <a:rPr lang="en-GB" sz="4400" dirty="0" smtClean="0">
                <a:latin typeface="Letter-join 24" pitchFamily="50" charset="0"/>
              </a:rPr>
              <a:t/>
            </a:r>
            <a:br>
              <a:rPr lang="en-GB" sz="4400" dirty="0" smtClean="0">
                <a:latin typeface="Letter-join 24" pitchFamily="50" charset="0"/>
              </a:rPr>
            </a:br>
            <a:endParaRPr lang="en-GB" sz="4400" dirty="0">
              <a:latin typeface="Letter-join 24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332656"/>
            <a:ext cx="720080" cy="64807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188640"/>
            <a:ext cx="4572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b="1" dirty="0"/>
              <a:t>Dry River </a:t>
            </a:r>
            <a:r>
              <a:rPr lang="en-GB" sz="2000" b="1" dirty="0" smtClean="0"/>
              <a:t>Bed by </a:t>
            </a:r>
            <a:r>
              <a:rPr lang="en-GB" sz="2000" b="1" dirty="0" err="1" smtClean="0"/>
              <a:t>Esnala</a:t>
            </a:r>
            <a:r>
              <a:rPr lang="en-GB" sz="2000" b="1" dirty="0" smtClean="0"/>
              <a:t> Banda</a:t>
            </a:r>
          </a:p>
          <a:p>
            <a:endParaRPr lang="en-GB" sz="2000" dirty="0"/>
          </a:p>
          <a:p>
            <a:r>
              <a:rPr lang="en-GB" sz="2000" dirty="0"/>
              <a:t>The river- was, but died away, </a:t>
            </a:r>
            <a:br>
              <a:rPr lang="en-GB" sz="2000" dirty="0"/>
            </a:br>
            <a:r>
              <a:rPr lang="en-GB" sz="2000" dirty="0"/>
              <a:t>leaving behind sand and stone, </a:t>
            </a:r>
            <a:br>
              <a:rPr lang="en-GB" sz="2000" dirty="0"/>
            </a:br>
            <a:r>
              <a:rPr lang="en-GB" sz="2000" dirty="0"/>
              <a:t>a dry river bed.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The river that once led the way, </a:t>
            </a:r>
            <a:br>
              <a:rPr lang="en-GB" sz="2000" dirty="0"/>
            </a:br>
            <a:r>
              <a:rPr lang="en-GB" sz="2000" dirty="0"/>
              <a:t>To Rameses throne, </a:t>
            </a:r>
            <a:br>
              <a:rPr lang="en-GB" sz="2000" dirty="0"/>
            </a:br>
            <a:r>
              <a:rPr lang="en-GB" sz="2000" dirty="0"/>
              <a:t>Has no more life- dead.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The river from which reeds grew and swayed, </a:t>
            </a:r>
            <a:br>
              <a:rPr lang="en-GB" sz="2000" dirty="0"/>
            </a:br>
            <a:r>
              <a:rPr lang="en-GB" sz="2000" dirty="0"/>
              <a:t>now dead and gone, </a:t>
            </a:r>
            <a:br>
              <a:rPr lang="en-GB" sz="2000" dirty="0"/>
            </a:br>
            <a:r>
              <a:rPr lang="en-GB" sz="2000" dirty="0"/>
              <a:t>all that's left-a dry river bed.</a:t>
            </a: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chemeClr val="bg1"/>
                </a:solidFill>
              </a:rPr>
              <a:t/>
            </a:r>
            <a:br>
              <a:rPr lang="en-GB" sz="2000" dirty="0">
                <a:solidFill>
                  <a:schemeClr val="bg1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The river that was marvellous by day, </a:t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and treacherous once the sun was gone, </a:t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is now but a dry river bed.</a:t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/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The river- beautiful, no words could say, </a:t>
            </a:r>
            <a:br>
              <a:rPr lang="en-GB" sz="2000" dirty="0">
                <a:solidFill>
                  <a:srgbClr val="0070C0"/>
                </a:solidFill>
              </a:rPr>
            </a:br>
            <a:r>
              <a:rPr lang="en-GB" sz="2000" dirty="0">
                <a:solidFill>
                  <a:srgbClr val="0070C0"/>
                </a:solidFill>
              </a:rPr>
              <a:t>left behind - just a dry river bed. </a:t>
            </a:r>
            <a:endParaRPr lang="en-GB" sz="2000" dirty="0" smtClean="0">
              <a:solidFill>
                <a:srgbClr val="0070C0"/>
              </a:solidFill>
            </a:endParaRPr>
          </a:p>
          <a:p>
            <a:endParaRPr lang="en-GB" sz="20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4427984" y="0"/>
            <a:ext cx="4716016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012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856357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Dark brown is the river,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Golden is the sand.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It flows along for ever,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With trees on either hand.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Green leaves a-floating,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Castles of the foam,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Boats of mine a-boating -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Where will all come home?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On goes the river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And out past the mill,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Away down the valley,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Away down the hill.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Away down the river,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A hundred miles or more,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Other little children</a:t>
            </a:r>
            <a:br>
              <a:rPr lang="en-GB" sz="2400" dirty="0">
                <a:latin typeface="Comic Sans MS" panose="030F0702030302020204" pitchFamily="66" charset="0"/>
              </a:rPr>
            </a:br>
            <a:r>
              <a:rPr lang="en-GB" sz="2400" dirty="0">
                <a:latin typeface="Comic Sans MS" panose="030F0702030302020204" pitchFamily="66" charset="0"/>
              </a:rPr>
              <a:t>Shall bring my boats ashore. 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217369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b="1" dirty="0"/>
              <a:t>WHERE GO THE BOATS?</a:t>
            </a:r>
            <a:endParaRPr lang="en-GB" sz="3600" dirty="0"/>
          </a:p>
        </p:txBody>
      </p:sp>
      <p:sp>
        <p:nvSpPr>
          <p:cNvPr id="4" name="Rectangle 3"/>
          <p:cNvSpPr/>
          <p:nvPr/>
        </p:nvSpPr>
        <p:spPr>
          <a:xfrm>
            <a:off x="6384925" y="868671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By </a:t>
            </a:r>
          </a:p>
          <a:p>
            <a:pPr lvl="0"/>
            <a:r>
              <a:rPr lang="en-GB" sz="24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Robert </a:t>
            </a:r>
            <a:r>
              <a:rPr lang="en-GB" sz="2400" dirty="0">
                <a:solidFill>
                  <a:srgbClr val="FFFF00"/>
                </a:solidFill>
                <a:latin typeface="Comic Sans MS" panose="030F0702030302020204" pitchFamily="66" charset="0"/>
              </a:rPr>
              <a:t>Louis Stevenson</a:t>
            </a:r>
          </a:p>
        </p:txBody>
      </p:sp>
      <p:pic>
        <p:nvPicPr>
          <p:cNvPr id="5122" name="Picture 2" descr="Image result for river boats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84984"/>
            <a:ext cx="4279403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8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25312" y="327521"/>
            <a:ext cx="4578736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1" i="0" u="sng" strike="noStrike" cap="none" normalizeH="0" baseline="0" dirty="0" smtClean="0">
                <a:ln>
                  <a:noFill/>
                </a:ln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Stream Story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Stream in the hillside,</a:t>
            </a:r>
            <a:endParaRPr kumimoji="0" lang="en-GB" altLang="en-US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Burbling, trickling, </a:t>
            </a:r>
            <a:endParaRPr kumimoji="0" lang="en-GB" altLang="en-US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Splashing through my fingers, </a:t>
            </a:r>
            <a:endParaRPr kumimoji="0" lang="en-GB" altLang="en-US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Tugging and tickling.</a:t>
            </a:r>
            <a:endParaRPr kumimoji="0" lang="en-GB" altLang="en-US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Tumbling to the valley,</a:t>
            </a:r>
            <a:endParaRPr kumimoji="0" lang="en-GB" altLang="en-US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Gurgling, growing,</a:t>
            </a:r>
            <a:endParaRPr kumimoji="0" lang="en-GB" altLang="en-US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Pooh-stick highway, </a:t>
            </a:r>
            <a:endParaRPr kumimoji="0" lang="en-GB" altLang="en-US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Filling and flowing.</a:t>
            </a:r>
            <a:endParaRPr kumimoji="0" lang="en-GB" altLang="en-US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Bustling with water life,</a:t>
            </a:r>
            <a:endParaRPr kumimoji="0" lang="en-GB" altLang="en-US" sz="2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Flourishing, thriving</a:t>
            </a:r>
            <a:endParaRPr kumimoji="0" lang="en-GB" altLang="en-US" sz="2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On water, underwater, </a:t>
            </a:r>
            <a:endParaRPr kumimoji="0" lang="en-GB" altLang="en-US" sz="2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Swimming and diving.</a:t>
            </a:r>
            <a:endParaRPr kumimoji="0" lang="en-GB" altLang="en-US" sz="2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Now a mighty waterway,</a:t>
            </a:r>
            <a:endParaRPr kumimoji="0" lang="en-GB" altLang="en-US" sz="22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Ships in motion,</a:t>
            </a:r>
            <a:endParaRPr kumimoji="0" lang="en-GB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Taking all the traffic</a:t>
            </a:r>
            <a:endParaRPr kumimoji="0" lang="en-GB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ea typeface="Calibri" pitchFamily="34" charset="0"/>
                <a:cs typeface="Times New Roman" pitchFamily="18" charset="0"/>
              </a:rPr>
              <a:t>To the great, grey ocean.</a:t>
            </a:r>
            <a:endParaRPr kumimoji="0" lang="en-GB" altLang="en-US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il_fi" descr="http://t2.gstatic.com/images?q=tbn:ANd9GcRtXuGTXo3gdlWuAyHG2ivRT_tcuEZNc7V9xJ96KP1MAPDE_DfqYleFPgR8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48" y="3730521"/>
            <a:ext cx="3924300" cy="310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355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8924" y="620688"/>
            <a:ext cx="214994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200" dirty="0" smtClean="0">
                <a:solidFill>
                  <a:prstClr val="black"/>
                </a:solidFill>
                <a:latin typeface="Kristen ITC" pitchFamily="66" charset="0"/>
                <a:ea typeface="Calibri" pitchFamily="34" charset="0"/>
                <a:cs typeface="Times New Roman" pitchFamily="18" charset="0"/>
              </a:rPr>
              <a:t>By Paul </a:t>
            </a:r>
            <a:r>
              <a:rPr lang="en-GB" altLang="en-US" sz="2200" dirty="0">
                <a:solidFill>
                  <a:prstClr val="black"/>
                </a:solidFill>
                <a:latin typeface="Kristen ITC" pitchFamily="66" charset="0"/>
                <a:ea typeface="Calibri" pitchFamily="34" charset="0"/>
                <a:cs typeface="Times New Roman" pitchFamily="18" charset="0"/>
              </a:rPr>
              <a:t>Bright</a:t>
            </a:r>
            <a:endParaRPr lang="en-GB" alt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11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25574"/>
            <a:ext cx="46085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u="sng" dirty="0"/>
              <a:t>The Lake</a:t>
            </a:r>
            <a:endParaRPr lang="en-GB" sz="2400" dirty="0"/>
          </a:p>
          <a:p>
            <a:r>
              <a:rPr lang="en-GB" sz="2400" dirty="0"/>
              <a:t>On a calm day</a:t>
            </a:r>
          </a:p>
          <a:p>
            <a:r>
              <a:rPr lang="en-GB" sz="2400" dirty="0"/>
              <a:t>The lake</a:t>
            </a:r>
          </a:p>
          <a:p>
            <a:r>
              <a:rPr lang="en-GB" sz="2400" dirty="0"/>
              <a:t>Imagines it is a mirror</a:t>
            </a:r>
          </a:p>
          <a:p>
            <a:r>
              <a:rPr lang="en-GB" sz="2400" dirty="0"/>
              <a:t>And smiles back</a:t>
            </a:r>
          </a:p>
          <a:p>
            <a:r>
              <a:rPr lang="en-GB" sz="2400" dirty="0"/>
              <a:t>At people who pass by</a:t>
            </a:r>
          </a:p>
          <a:p>
            <a:r>
              <a:rPr lang="en-GB" sz="2400" dirty="0"/>
              <a:t>Smiling.</a:t>
            </a:r>
          </a:p>
          <a:p>
            <a:r>
              <a:rPr lang="en-GB" sz="2400" dirty="0"/>
              <a:t> </a:t>
            </a:r>
          </a:p>
          <a:p>
            <a:r>
              <a:rPr lang="en-GB" sz="2400" dirty="0"/>
              <a:t>On a breezy day</a:t>
            </a:r>
          </a:p>
          <a:p>
            <a:r>
              <a:rPr lang="en-GB" sz="2400" dirty="0"/>
              <a:t>The lake</a:t>
            </a:r>
          </a:p>
          <a:p>
            <a:r>
              <a:rPr lang="en-GB" sz="2400" dirty="0"/>
              <a:t>Hunches its shoulders</a:t>
            </a:r>
          </a:p>
          <a:p>
            <a:r>
              <a:rPr lang="en-GB" sz="2400" dirty="0"/>
              <a:t>And sends ripples</a:t>
            </a:r>
          </a:p>
          <a:p>
            <a:r>
              <a:rPr lang="en-GB" sz="2400" dirty="0"/>
              <a:t>Scudding across the surface.</a:t>
            </a:r>
          </a:p>
        </p:txBody>
      </p:sp>
      <p:sp>
        <p:nvSpPr>
          <p:cNvPr id="3" name="Rectangle 2"/>
          <p:cNvSpPr/>
          <p:nvPr/>
        </p:nvSpPr>
        <p:spPr>
          <a:xfrm>
            <a:off x="3995936" y="24763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On a winter’s day </a:t>
            </a:r>
          </a:p>
          <a:p>
            <a:r>
              <a:rPr lang="en-GB" sz="2400" dirty="0"/>
              <a:t>The lake</a:t>
            </a:r>
          </a:p>
          <a:p>
            <a:r>
              <a:rPr lang="en-GB" sz="2400" dirty="0"/>
              <a:t>Hides itself</a:t>
            </a:r>
          </a:p>
          <a:p>
            <a:r>
              <a:rPr lang="en-GB" sz="2400" dirty="0"/>
              <a:t>Under a frozen blanket</a:t>
            </a:r>
          </a:p>
          <a:p>
            <a:r>
              <a:rPr lang="en-GB" sz="2400" dirty="0"/>
              <a:t>And refuses to budge</a:t>
            </a:r>
          </a:p>
          <a:p>
            <a:r>
              <a:rPr lang="en-GB" sz="2400" dirty="0"/>
              <a:t>Until it is warm enough</a:t>
            </a:r>
          </a:p>
          <a:p>
            <a:r>
              <a:rPr lang="en-GB" sz="2400" dirty="0"/>
              <a:t>To come out again.</a:t>
            </a:r>
          </a:p>
          <a:p>
            <a:r>
              <a:rPr lang="en-GB" sz="2400" dirty="0"/>
              <a:t> </a:t>
            </a:r>
          </a:p>
          <a:p>
            <a:r>
              <a:rPr lang="en-GB" sz="2400" dirty="0"/>
              <a:t>John Foster</a:t>
            </a:r>
          </a:p>
        </p:txBody>
      </p:sp>
      <p:pic>
        <p:nvPicPr>
          <p:cNvPr id="4" name="il_fi" descr="http://www.city-data.com/forum/attachments/canada/7156d1188595678-lake-louise-alberta-canada-moraine-20lake-20tb_jpg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63950"/>
            <a:ext cx="4932040" cy="319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4694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6536" y="307856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3200" b="1" u="sng" dirty="0"/>
              <a:t>The Sea</a:t>
            </a:r>
            <a:endParaRPr lang="en-GB" sz="3200" dirty="0"/>
          </a:p>
          <a:p>
            <a:r>
              <a:rPr lang="en-GB" sz="3200" dirty="0"/>
              <a:t>Pools prink </a:t>
            </a:r>
            <a:r>
              <a:rPr lang="en-GB" sz="3200" dirty="0" err="1"/>
              <a:t>plip</a:t>
            </a:r>
            <a:endParaRPr lang="en-GB" sz="3200" dirty="0"/>
          </a:p>
          <a:p>
            <a:r>
              <a:rPr lang="en-GB" sz="3200" dirty="0"/>
              <a:t>Ripples ring rocks</a:t>
            </a:r>
          </a:p>
          <a:p>
            <a:r>
              <a:rPr lang="en-GB" sz="3200" dirty="0"/>
              <a:t>Surf sings softly</a:t>
            </a:r>
          </a:p>
          <a:p>
            <a:r>
              <a:rPr lang="en-GB" sz="3200" dirty="0"/>
              <a:t>Fat foam flecks</a:t>
            </a:r>
          </a:p>
          <a:p>
            <a:r>
              <a:rPr lang="en-GB" sz="3200" dirty="0"/>
              <a:t>White waves whip</a:t>
            </a:r>
          </a:p>
          <a:p>
            <a:r>
              <a:rPr lang="en-GB" sz="3200" dirty="0"/>
              <a:t>Breakers beat boulders</a:t>
            </a:r>
          </a:p>
          <a:p>
            <a:r>
              <a:rPr lang="en-GB" sz="3200" dirty="0"/>
              <a:t>Wind wildly whistles</a:t>
            </a:r>
          </a:p>
          <a:p>
            <a:r>
              <a:rPr lang="en-GB" sz="3200" dirty="0"/>
              <a:t>Waves whack wallop</a:t>
            </a:r>
          </a:p>
          <a:p>
            <a:r>
              <a:rPr lang="en-GB" sz="3200" dirty="0"/>
              <a:t>Wind wildly whistles</a:t>
            </a:r>
          </a:p>
          <a:p>
            <a:endParaRPr lang="en-GB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07856"/>
            <a:ext cx="43204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Breakers beat boulders </a:t>
            </a:r>
          </a:p>
          <a:p>
            <a:r>
              <a:rPr lang="en-GB" sz="3200" dirty="0"/>
              <a:t>White waves whip</a:t>
            </a:r>
          </a:p>
          <a:p>
            <a:r>
              <a:rPr lang="en-GB" sz="3200" dirty="0"/>
              <a:t>Fat foam flecks</a:t>
            </a:r>
          </a:p>
          <a:p>
            <a:r>
              <a:rPr lang="en-GB" sz="3200" dirty="0"/>
              <a:t>Surf sings softly</a:t>
            </a:r>
          </a:p>
          <a:p>
            <a:r>
              <a:rPr lang="en-GB" sz="3200" dirty="0"/>
              <a:t>Ripples ring rocks</a:t>
            </a:r>
          </a:p>
          <a:p>
            <a:r>
              <a:rPr lang="en-GB" sz="3200" dirty="0"/>
              <a:t>Pools prink </a:t>
            </a:r>
            <a:r>
              <a:rPr lang="en-GB" sz="3200" dirty="0" err="1" smtClean="0"/>
              <a:t>plip</a:t>
            </a:r>
            <a:endParaRPr lang="en-GB" sz="3200" dirty="0" smtClean="0"/>
          </a:p>
          <a:p>
            <a:endParaRPr lang="en-GB" sz="3200" dirty="0"/>
          </a:p>
          <a:p>
            <a:r>
              <a:rPr lang="en-GB" sz="3200" dirty="0"/>
              <a:t>Kevin Mc </a:t>
            </a:r>
            <a:r>
              <a:rPr lang="en-GB" sz="3200" dirty="0" err="1"/>
              <a:t>Cann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945012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496944" cy="4896545"/>
        </p:xfrm>
        <a:graphic>
          <a:graphicData uri="http://schemas.openxmlformats.org/drawingml/2006/table">
            <a:tbl>
              <a:tblPr firstRow="1" firstCol="1" bandRow="1"/>
              <a:tblGrid>
                <a:gridCol w="2741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8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1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 amazing</a:t>
                      </a: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, beautiful </a:t>
                      </a: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adjectives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dirty="0" smtClean="0">
                        <a:effectLst/>
                        <a:latin typeface="Letter-join 24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dirty="0" smtClean="0">
                        <a:effectLst/>
                        <a:latin typeface="Letter-join 24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Rhyming Words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to make our river, all of a </a:t>
                      </a: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shiver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Repetition, </a:t>
                      </a: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Repetition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dirty="0" smtClean="0">
                        <a:effectLst/>
                        <a:latin typeface="Letter-join 24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Similes </a:t>
                      </a: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like…   …as</a:t>
                      </a: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Onomatopoeia- wow</a:t>
                      </a: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!</a:t>
                      </a:r>
                    </a:p>
                  </a:txBody>
                  <a:tcPr marL="40131" marR="40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Amazing </a:t>
                      </a: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Alliteration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199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What </a:t>
                      </a: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made you go WOW?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903784"/>
            <a:ext cx="8712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-join 24" pitchFamily="50" charset="0"/>
                <a:ea typeface="Calibri" pitchFamily="34" charset="0"/>
                <a:cs typeface="Times New Roman" pitchFamily="18" charset="0"/>
              </a:rPr>
              <a:t>WALT&gt; recognise descriptive </a:t>
            </a:r>
            <a:r>
              <a:rPr kumimoji="0" lang="en-GB" alt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etter-join 24" pitchFamily="50" charset="0"/>
                <a:ea typeface="Calibri" pitchFamily="34" charset="0"/>
                <a:cs typeface="Times New Roman" pitchFamily="18" charset="0"/>
              </a:rPr>
              <a:t>language in a poem.    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10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251520" y="1484784"/>
          <a:ext cx="8496944" cy="4896545"/>
        </p:xfrm>
        <a:graphic>
          <a:graphicData uri="http://schemas.openxmlformats.org/drawingml/2006/table">
            <a:tbl>
              <a:tblPr firstRow="1" firstCol="1" bandRow="1"/>
              <a:tblGrid>
                <a:gridCol w="27418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85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1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 amazing</a:t>
                      </a: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, beautiful </a:t>
                      </a: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adjectives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dry, river bed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dirty="0" smtClean="0">
                        <a:effectLst/>
                        <a:latin typeface="Letter-join 24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dirty="0" smtClean="0">
                        <a:effectLst/>
                        <a:latin typeface="Letter-join 24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Rhyming Words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to make our river, all of a </a:t>
                      </a: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shiver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sand-hand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boating- floating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motion - ocean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                      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Repetition, </a:t>
                      </a: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Repetition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Letter-join 24" pitchFamily="50" charset="0"/>
                        </a:rPr>
                        <a:t>dry river bed.</a:t>
                      </a:r>
                      <a:endParaRPr lang="en-GB" sz="1600" b="1" dirty="0" smtClean="0">
                        <a:solidFill>
                          <a:srgbClr val="FF0000"/>
                        </a:solidFill>
                        <a:effectLst/>
                        <a:latin typeface="Letter-join 24" pitchFamily="50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b="1" dirty="0" smtClean="0">
                        <a:effectLst/>
                        <a:latin typeface="Letter-join 24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179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Similes </a:t>
                      </a: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like…   …as</a:t>
                      </a: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…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Onomatopoeia- wow</a:t>
                      </a: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!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burbling      trickling</a:t>
                      </a:r>
                      <a:endParaRPr lang="en-GB" sz="16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Amazing </a:t>
                      </a: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Alliteration</a:t>
                      </a:r>
                    </a:p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Letter-join 24" pitchFamily="50" charset="0"/>
                        </a:rPr>
                        <a:t>ripples ring rocks</a:t>
                      </a:r>
                    </a:p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Letter-join 24" pitchFamily="50" charset="0"/>
                        </a:rPr>
                        <a:t>surf sings softly</a:t>
                      </a:r>
                    </a:p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Letter-join 24" pitchFamily="50" charset="0"/>
                        </a:rPr>
                        <a:t>fat foam flecks</a:t>
                      </a:r>
                    </a:p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Letter-join 24" pitchFamily="50" charset="0"/>
                        </a:rPr>
                        <a:t>white waves whip</a:t>
                      </a:r>
                    </a:p>
                    <a:p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Letter-join 24" pitchFamily="50" charset="0"/>
                        </a:rPr>
                        <a:t>gurgling growing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7199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What </a:t>
                      </a:r>
                      <a:r>
                        <a:rPr lang="en-GB" sz="1600" b="1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made you go WOW</a:t>
                      </a:r>
                      <a:r>
                        <a:rPr lang="en-GB" sz="1600" b="1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? </a:t>
                      </a:r>
                      <a:r>
                        <a:rPr lang="en-GB" sz="1600" b="1" dirty="0" smtClean="0">
                          <a:solidFill>
                            <a:srgbClr val="FF0000"/>
                          </a:solidFill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treacherous     marvellous</a:t>
                      </a:r>
                      <a:endParaRPr lang="en-GB" sz="16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51520" y="903784"/>
            <a:ext cx="87129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-join 24" pitchFamily="50" charset="0"/>
                <a:ea typeface="Calibri" pitchFamily="34" charset="0"/>
                <a:cs typeface="Times New Roman" pitchFamily="18" charset="0"/>
              </a:rPr>
              <a:t>WALT&gt; recognise descriptive </a:t>
            </a:r>
            <a:r>
              <a:rPr kumimoji="0" lang="en-GB" altLang="en-US" sz="24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etter-join 24" pitchFamily="50" charset="0"/>
                <a:ea typeface="Calibri" pitchFamily="34" charset="0"/>
                <a:cs typeface="Times New Roman" pitchFamily="18" charset="0"/>
              </a:rPr>
              <a:t>language in a poem.    </a:t>
            </a:r>
            <a:endParaRPr kumimoji="0" lang="en-GB" alt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39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35280" cy="1252728"/>
          </a:xfrm>
        </p:spPr>
        <p:txBody>
          <a:bodyPr>
            <a:normAutofit/>
          </a:bodyPr>
          <a:lstStyle/>
          <a:p>
            <a:r>
              <a:rPr lang="en-GB" sz="5400" b="1" dirty="0" smtClean="0">
                <a:latin typeface="Letter-join 24" pitchFamily="50" charset="0"/>
              </a:rPr>
              <a:t>Alternative adjectives</a:t>
            </a:r>
            <a:endParaRPr lang="en-GB" sz="5400" b="1" dirty="0">
              <a:latin typeface="Letter-join 24" pitchFamily="50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70990" y="1340768"/>
          <a:ext cx="9073010" cy="5164676"/>
        </p:xfrm>
        <a:graphic>
          <a:graphicData uri="http://schemas.openxmlformats.org/drawingml/2006/table">
            <a:tbl>
              <a:tblPr firstRow="1" firstCol="1" bandRow="1"/>
              <a:tblGrid>
                <a:gridCol w="11447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7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20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1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4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68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862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8198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9649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3491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small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big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tiny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minute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miniature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pocket-sized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enormous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gigantic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mammoth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thundering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microscopic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meagre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modest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insufficient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monumental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whopping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colossal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giant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slight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diminutive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petite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­­­­teensy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large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huge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sizeable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vast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91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quiet</a:t>
                      </a:r>
                      <a:endParaRPr lang="en-GB" sz="2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loud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silent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peaceful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muted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soft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deafening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intense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raucous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resounding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4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hushed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muffled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mute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reserved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roaring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thundering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booming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crashing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4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noiseless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speechless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soundless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inaudible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ear-piercing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piercing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deep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boisterous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495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slow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fast</a:t>
                      </a:r>
                      <a:endParaRPr lang="en-GB" sz="28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4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gradual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moderate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reluctant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leisurely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speedy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rapid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brisk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nimble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09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sluggish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crawling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dawdling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idle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swift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dashing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flashing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hurried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4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plodding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slack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creeping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lagging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F0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hypersonic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agile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quick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racing</a:t>
                      </a:r>
                    </a:p>
                  </a:txBody>
                  <a:tcPr marL="49955" marR="4995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7604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Degrees of Meaning – not just blue…</a:t>
            </a:r>
            <a:endParaRPr lang="en-GB" dirty="0"/>
          </a:p>
        </p:txBody>
      </p:sp>
      <p:pic>
        <p:nvPicPr>
          <p:cNvPr id="10242" name="Picture 2" descr="Image result for name for light blue&quot;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55821"/>
            <a:ext cx="8712968" cy="500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12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92480" cy="6703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71550" y="1254820"/>
            <a:ext cx="7015956" cy="4617690"/>
          </a:xfrm>
          <a:prstGeom prst="rect">
            <a:avLst/>
          </a:prstGeom>
          <a:solidFill>
            <a:srgbClr val="DDDDDD"/>
          </a:solidFill>
          <a:ln w="3810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6600" dirty="0" smtClean="0">
              <a:solidFill>
                <a:srgbClr val="FF0000"/>
              </a:solidFill>
              <a:latin typeface="Letter-join 24" pitchFamily="50" charset="0"/>
            </a:endParaRPr>
          </a:p>
          <a:p>
            <a:r>
              <a:rPr lang="en-GB" sz="5400" dirty="0" smtClean="0">
                <a:solidFill>
                  <a:srgbClr val="FF0000"/>
                </a:solidFill>
                <a:latin typeface="Letter-join 24" pitchFamily="50" charset="0"/>
              </a:rPr>
              <a:t>peaceful</a:t>
            </a:r>
          </a:p>
          <a:p>
            <a:r>
              <a:rPr lang="en-GB" sz="2800" i="1" dirty="0" smtClean="0">
                <a:solidFill>
                  <a:srgbClr val="0070C0"/>
                </a:solidFill>
                <a:latin typeface="Letter-join 24" pitchFamily="50" charset="0"/>
              </a:rPr>
              <a:t>Adjective</a:t>
            </a:r>
          </a:p>
          <a:p>
            <a:r>
              <a:rPr lang="en-GB" sz="2800" dirty="0"/>
              <a:t>not easily moved to argue or fight </a:t>
            </a:r>
            <a:endParaRPr lang="en-GB" sz="2800" dirty="0" smtClean="0"/>
          </a:p>
          <a:p>
            <a:r>
              <a:rPr lang="en-GB" sz="2800" dirty="0" smtClean="0"/>
              <a:t>a </a:t>
            </a:r>
            <a:r>
              <a:rPr lang="en-GB" sz="2800" b="1" dirty="0" smtClean="0"/>
              <a:t>peaceful</a:t>
            </a:r>
            <a:r>
              <a:rPr lang="en-GB" sz="2800" dirty="0" smtClean="0"/>
              <a:t> </a:t>
            </a:r>
            <a:r>
              <a:rPr lang="en-GB" sz="2800" dirty="0"/>
              <a:t>people. </a:t>
            </a:r>
            <a:endParaRPr lang="en-GB" sz="2800" dirty="0" smtClean="0"/>
          </a:p>
          <a:p>
            <a:r>
              <a:rPr lang="en-GB" sz="2800" dirty="0" smtClean="0"/>
              <a:t>2 </a:t>
            </a:r>
            <a:r>
              <a:rPr lang="en-GB" sz="2800" dirty="0"/>
              <a:t>: full of or enjoying quiet, calm, or </a:t>
            </a:r>
            <a:endParaRPr lang="en-GB" sz="2800" dirty="0" smtClean="0"/>
          </a:p>
          <a:p>
            <a:r>
              <a:rPr lang="en-GB" sz="2800" dirty="0" smtClean="0"/>
              <a:t>freedom </a:t>
            </a:r>
            <a:r>
              <a:rPr lang="en-GB" sz="2800" dirty="0"/>
              <a:t>from disturbance. </a:t>
            </a:r>
            <a:endParaRPr lang="en-GB" sz="2800" dirty="0" smtClean="0"/>
          </a:p>
          <a:p>
            <a:r>
              <a:rPr lang="en-GB" sz="2800" dirty="0" smtClean="0"/>
              <a:t>3 </a:t>
            </a:r>
            <a:r>
              <a:rPr lang="en-GB" sz="2800" dirty="0"/>
              <a:t>: not involving </a:t>
            </a:r>
            <a:r>
              <a:rPr lang="en-GB" sz="2800" dirty="0" smtClean="0"/>
              <a:t>fighting.</a:t>
            </a:r>
          </a:p>
          <a:p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  <a:latin typeface="Letter-join 24" pitchFamily="50" charset="0"/>
              </a:rPr>
              <a:t>Similar - 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Letter-join 24" pitchFamily="50" charset="0"/>
              </a:rPr>
              <a:t>calm, tranquil, serene, </a:t>
            </a:r>
            <a:endParaRPr lang="en-GB" sz="2800" dirty="0" smtClean="0">
              <a:solidFill>
                <a:schemeClr val="accent5">
                  <a:lumMod val="50000"/>
                </a:schemeClr>
              </a:solidFill>
              <a:latin typeface="Letter-join 24" pitchFamily="50" charset="0"/>
            </a:endParaRPr>
          </a:p>
          <a:p>
            <a:r>
              <a:rPr lang="en-GB" sz="2800" dirty="0" smtClean="0">
                <a:solidFill>
                  <a:schemeClr val="accent5">
                    <a:lumMod val="50000"/>
                  </a:schemeClr>
                </a:solidFill>
                <a:latin typeface="Letter-join 24" pitchFamily="50" charset="0"/>
              </a:rPr>
              <a:t>placid</a:t>
            </a:r>
            <a:r>
              <a:rPr lang="en-GB" sz="2800" dirty="0">
                <a:solidFill>
                  <a:schemeClr val="accent5">
                    <a:lumMod val="50000"/>
                  </a:schemeClr>
                </a:solidFill>
                <a:latin typeface="Letter-join 24" pitchFamily="50" charset="0"/>
              </a:rPr>
              <a:t>, peaceful</a:t>
            </a:r>
          </a:p>
          <a:p>
            <a:endParaRPr lang="en-GB" sz="2800" dirty="0">
              <a:solidFill>
                <a:schemeClr val="accent5">
                  <a:lumMod val="50000"/>
                </a:schemeClr>
              </a:solidFill>
              <a:latin typeface="Letter-join 24" pitchFamily="50" charset="0"/>
            </a:endParaRPr>
          </a:p>
          <a:p>
            <a:r>
              <a:rPr lang="en-GB" sz="2800" dirty="0">
                <a:solidFill>
                  <a:srgbClr val="00B050"/>
                </a:solidFill>
                <a:latin typeface="Letter-join 24" pitchFamily="50" charset="0"/>
              </a:rPr>
              <a:t>Similar</a:t>
            </a:r>
            <a:r>
              <a:rPr lang="en-GB" sz="2800" dirty="0" smtClean="0">
                <a:solidFill>
                  <a:srgbClr val="00B050"/>
                </a:solidFill>
                <a:latin typeface="Letter-join 24" pitchFamily="50" charset="0"/>
              </a:rPr>
              <a:t>:</a:t>
            </a:r>
            <a:endParaRPr lang="en-GB" sz="6600" dirty="0">
              <a:solidFill>
                <a:srgbClr val="FF0000"/>
              </a:solidFill>
              <a:latin typeface="Letter-join 2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930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28600"/>
            <a:ext cx="7406640" cy="4712568"/>
          </a:xfrm>
        </p:spPr>
        <p:txBody>
          <a:bodyPr>
            <a:noAutofit/>
          </a:bodyPr>
          <a:lstStyle/>
          <a:p>
            <a:pPr lvl="0" algn="ctr"/>
            <a:r>
              <a:rPr lang="en-GB" sz="3600" dirty="0" smtClean="0">
                <a:solidFill>
                  <a:srgbClr val="0070C0"/>
                </a:solidFill>
                <a:latin typeface="Letter-join 24" pitchFamily="50" charset="0"/>
              </a:rPr>
              <a:t>Securing skills</a:t>
            </a:r>
            <a:br>
              <a:rPr lang="en-GB" sz="3600" dirty="0" smtClean="0">
                <a:solidFill>
                  <a:srgbClr val="0070C0"/>
                </a:solidFill>
                <a:latin typeface="Letter-join 24" pitchFamily="50" charset="0"/>
              </a:rPr>
            </a:br>
            <a:r>
              <a:rPr lang="en-GB" sz="3600" dirty="0" smtClean="0">
                <a:solidFill>
                  <a:srgbClr val="0070C0"/>
                </a:solidFill>
                <a:latin typeface="Letter-join 24" pitchFamily="50" charset="0"/>
              </a:rPr>
              <a:t/>
            </a:r>
            <a:br>
              <a:rPr lang="en-GB" sz="3600" dirty="0" smtClean="0">
                <a:solidFill>
                  <a:srgbClr val="0070C0"/>
                </a:solidFill>
                <a:latin typeface="Letter-join 24" pitchFamily="50" charset="0"/>
              </a:rPr>
            </a:br>
            <a:r>
              <a:rPr lang="en-GB" sz="3600" dirty="0" smtClean="0">
                <a:solidFill>
                  <a:schemeClr val="tx1"/>
                </a:solidFill>
                <a:latin typeface="Letter-join 24" pitchFamily="50" charset="0"/>
              </a:rPr>
              <a:t>To use poems and identify examples of the different poetic features </a:t>
            </a:r>
            <a:r>
              <a:rPr lang="en-GB" sz="3200" dirty="0" smtClean="0">
                <a:latin typeface="Letter-join 24" pitchFamily="50" charset="0"/>
                <a:cs typeface="Arial" pitchFamily="34" charset="0"/>
              </a:rPr>
              <a:t/>
            </a:r>
            <a:br>
              <a:rPr lang="en-GB" sz="3200" dirty="0" smtClean="0">
                <a:latin typeface="Letter-join 24" pitchFamily="50" charset="0"/>
                <a:cs typeface="Arial" pitchFamily="34" charset="0"/>
              </a:rPr>
            </a:br>
            <a:r>
              <a:rPr lang="en-GB" sz="3200" dirty="0" smtClean="0">
                <a:latin typeface="Letter-join 24" pitchFamily="50" charset="0"/>
              </a:rPr>
              <a:t> </a:t>
            </a:r>
            <a:br>
              <a:rPr lang="en-GB" sz="3200" dirty="0" smtClean="0">
                <a:latin typeface="Letter-join 24" pitchFamily="50" charset="0"/>
              </a:rPr>
            </a:br>
            <a:r>
              <a:rPr lang="en-GB" sz="3200" dirty="0" smtClean="0">
                <a:latin typeface="Letter-join 24" pitchFamily="50" charset="0"/>
              </a:rPr>
              <a:t/>
            </a:r>
            <a:br>
              <a:rPr lang="en-GB" sz="3200" dirty="0" smtClean="0">
                <a:latin typeface="Letter-join 24" pitchFamily="50" charset="0"/>
              </a:rPr>
            </a:br>
            <a:r>
              <a:rPr lang="en-GB" sz="3200" dirty="0" smtClean="0">
                <a:latin typeface="Letter-join 24" pitchFamily="50" charset="0"/>
              </a:rPr>
              <a:t/>
            </a:r>
            <a:br>
              <a:rPr lang="en-GB" sz="3200" dirty="0" smtClean="0">
                <a:latin typeface="Letter-join 24" pitchFamily="50" charset="0"/>
              </a:rPr>
            </a:br>
            <a:endParaRPr lang="en-GB" sz="3200" dirty="0">
              <a:latin typeface="Letter-join 24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0517" y="228600"/>
            <a:ext cx="663501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5275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3356992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solidFill>
                  <a:schemeClr val="tx1"/>
                </a:solidFill>
                <a:latin typeface="Letter-join 24" pitchFamily="50" charset="0"/>
              </a:rPr>
              <a:t>Tuesday</a:t>
            </a:r>
            <a:br>
              <a:rPr lang="en-GB" sz="4400" dirty="0" smtClean="0">
                <a:solidFill>
                  <a:schemeClr val="tx1"/>
                </a:solidFill>
                <a:latin typeface="Letter-join 24" pitchFamily="50" charset="0"/>
              </a:rPr>
            </a:br>
            <a:r>
              <a:rPr lang="en-GB" sz="4400" dirty="0" smtClean="0">
                <a:solidFill>
                  <a:schemeClr val="tx1"/>
                </a:solidFill>
                <a:latin typeface="Letter-join 24" pitchFamily="50" charset="0"/>
              </a:rPr>
              <a:t/>
            </a:r>
            <a:br>
              <a:rPr lang="en-GB" sz="4400" dirty="0" smtClean="0">
                <a:solidFill>
                  <a:schemeClr val="tx1"/>
                </a:solidFill>
                <a:latin typeface="Letter-join 24" pitchFamily="50" charset="0"/>
              </a:rPr>
            </a:br>
            <a:r>
              <a:rPr lang="en-GB" sz="4400" dirty="0" smtClean="0">
                <a:solidFill>
                  <a:schemeClr val="tx1"/>
                </a:solidFill>
                <a:latin typeface="Letter-join 24" pitchFamily="50" charset="0"/>
              </a:rPr>
              <a:t>WALT: Plan a water poem using alliteration, similes, rhyme, onomatopoeia </a:t>
            </a:r>
            <a:endParaRPr lang="en-GB" sz="4400" dirty="0">
              <a:solidFill>
                <a:schemeClr val="tx1"/>
              </a:solidFill>
              <a:latin typeface="Letter-join 24" pitchFamily="50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2996952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Letter-join 24" panose="02000805000000020003" pitchFamily="50" charset="0"/>
              </a:rPr>
              <a:t/>
            </a:r>
            <a:br>
              <a:rPr lang="en-GB" dirty="0" smtClean="0">
                <a:latin typeface="Letter-join 24" panose="02000805000000020003" pitchFamily="50" charset="0"/>
              </a:rPr>
            </a:br>
            <a:r>
              <a:rPr lang="en-GB" sz="2200" dirty="0">
                <a:latin typeface="Letter-join 24" panose="02000805000000020003" pitchFamily="50" charset="0"/>
              </a:rPr>
              <a:t> </a:t>
            </a:r>
            <a:r>
              <a:rPr lang="en-GB" dirty="0">
                <a:latin typeface="Letter-join 24" panose="02000805000000020003" pitchFamily="50" charset="0"/>
              </a:rPr>
              <a:t/>
            </a:r>
            <a:br>
              <a:rPr lang="en-GB" dirty="0">
                <a:latin typeface="Letter-join 24" panose="02000805000000020003" pitchFamily="50" charset="0"/>
              </a:rPr>
            </a:br>
            <a:r>
              <a:rPr lang="en-GB" sz="4400" dirty="0" smtClean="0">
                <a:latin typeface="Letter-join 24" pitchFamily="50" charset="0"/>
              </a:rPr>
              <a:t>To recap poetic features </a:t>
            </a:r>
            <a:r>
              <a:rPr lang="en-GB" dirty="0" smtClean="0">
                <a:solidFill>
                  <a:srgbClr val="7030A0"/>
                </a:solidFill>
                <a:latin typeface="Letter-join 24" pitchFamily="50" charset="0"/>
              </a:rPr>
              <a:t/>
            </a:r>
            <a:br>
              <a:rPr lang="en-GB" dirty="0" smtClean="0">
                <a:solidFill>
                  <a:srgbClr val="7030A0"/>
                </a:solidFill>
                <a:latin typeface="Letter-join 24" pitchFamily="50" charset="0"/>
              </a:rPr>
            </a:br>
            <a:endParaRPr lang="en-GB" dirty="0">
              <a:solidFill>
                <a:srgbClr val="7030A0"/>
              </a:solidFill>
              <a:latin typeface="Letter-join 24" pitchFamily="50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772128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525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077072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solidFill>
                  <a:srgbClr val="FF0000"/>
                </a:solidFill>
                <a:latin typeface="Letter-join 24" pitchFamily="50" charset="0"/>
              </a:rPr>
              <a:t>Key skills</a:t>
            </a:r>
            <a:br>
              <a:rPr lang="en-GB" sz="4000" dirty="0" smtClean="0">
                <a:solidFill>
                  <a:srgbClr val="FF0000"/>
                </a:solidFill>
                <a:latin typeface="Letter-join 24" pitchFamily="50" charset="0"/>
              </a:rPr>
            </a:br>
            <a:r>
              <a:rPr lang="en-GB" sz="4000" dirty="0" smtClean="0">
                <a:solidFill>
                  <a:schemeClr val="tx1"/>
                </a:solidFill>
                <a:latin typeface="Letter-join 24" pitchFamily="50" charset="0"/>
              </a:rPr>
              <a:t/>
            </a:r>
            <a:br>
              <a:rPr lang="en-GB" sz="4000" dirty="0" smtClean="0">
                <a:solidFill>
                  <a:schemeClr val="tx1"/>
                </a:solidFill>
                <a:latin typeface="Letter-join 24" pitchFamily="50" charset="0"/>
              </a:rPr>
            </a:br>
            <a:r>
              <a:rPr lang="en-GB" sz="4000" dirty="0" smtClean="0">
                <a:solidFill>
                  <a:schemeClr val="tx1"/>
                </a:solidFill>
                <a:latin typeface="Letter-join 24" pitchFamily="50" charset="0"/>
              </a:rPr>
              <a:t> </a:t>
            </a:r>
            <a:br>
              <a:rPr lang="en-GB" sz="4000" dirty="0" smtClean="0">
                <a:solidFill>
                  <a:schemeClr val="tx1"/>
                </a:solidFill>
                <a:latin typeface="Letter-join 24" pitchFamily="50" charset="0"/>
              </a:rPr>
            </a:br>
            <a:r>
              <a:rPr lang="en-GB" sz="4000" dirty="0" smtClean="0">
                <a:solidFill>
                  <a:schemeClr val="tx1"/>
                </a:solidFill>
                <a:latin typeface="Letter-join 24" pitchFamily="50" charset="0"/>
              </a:rPr>
              <a:t>To write alliterative phrases, similes and onomatopoeia words to describe the picture  </a:t>
            </a:r>
            <a:r>
              <a:rPr lang="en-GB" sz="4400" dirty="0" smtClean="0">
                <a:latin typeface="Letter-join 24" pitchFamily="50" charset="0"/>
              </a:rPr>
              <a:t/>
            </a:r>
            <a:br>
              <a:rPr lang="en-GB" sz="4400" dirty="0" smtClean="0">
                <a:latin typeface="Letter-join 24" pitchFamily="50" charset="0"/>
              </a:rPr>
            </a:br>
            <a:r>
              <a:rPr lang="en-GB" sz="4400" dirty="0" smtClean="0">
                <a:latin typeface="Letter-join 24" pitchFamily="50" charset="0"/>
              </a:rPr>
              <a:t/>
            </a:r>
            <a:br>
              <a:rPr lang="en-GB" sz="4400" dirty="0" smtClean="0">
                <a:latin typeface="Letter-join 24" pitchFamily="50" charset="0"/>
              </a:rPr>
            </a:br>
            <a:endParaRPr lang="en-GB" sz="4400" dirty="0">
              <a:latin typeface="Letter-join 24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332656"/>
            <a:ext cx="720080" cy="64807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804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616" y="228600"/>
            <a:ext cx="7406640" cy="4712568"/>
          </a:xfrm>
        </p:spPr>
        <p:txBody>
          <a:bodyPr>
            <a:noAutofit/>
          </a:bodyPr>
          <a:lstStyle/>
          <a:p>
            <a:pPr lvl="0" algn="ctr"/>
            <a:r>
              <a:rPr lang="en-GB" sz="3600" dirty="0" smtClean="0">
                <a:solidFill>
                  <a:srgbClr val="0070C0"/>
                </a:solidFill>
                <a:latin typeface="Letter-join 24" pitchFamily="50" charset="0"/>
              </a:rPr>
              <a:t>Securing skills</a:t>
            </a:r>
            <a:br>
              <a:rPr lang="en-GB" sz="3600" dirty="0" smtClean="0">
                <a:solidFill>
                  <a:srgbClr val="0070C0"/>
                </a:solidFill>
                <a:latin typeface="Letter-join 24" pitchFamily="50" charset="0"/>
              </a:rPr>
            </a:br>
            <a:r>
              <a:rPr lang="en-GB" sz="3600" dirty="0" smtClean="0">
                <a:solidFill>
                  <a:srgbClr val="0070C0"/>
                </a:solidFill>
                <a:latin typeface="Letter-join 24" pitchFamily="50" charset="0"/>
              </a:rPr>
              <a:t/>
            </a:r>
            <a:br>
              <a:rPr lang="en-GB" sz="3600" dirty="0" smtClean="0">
                <a:solidFill>
                  <a:srgbClr val="0070C0"/>
                </a:solidFill>
                <a:latin typeface="Letter-join 24" pitchFamily="50" charset="0"/>
              </a:rPr>
            </a:br>
            <a:r>
              <a:rPr lang="en-GB" sz="3600" dirty="0" smtClean="0">
                <a:solidFill>
                  <a:schemeClr val="tx1"/>
                </a:solidFill>
                <a:latin typeface="Letter-join 24" pitchFamily="50" charset="0"/>
              </a:rPr>
              <a:t>To create a mind map to plan ideas for a water poem </a:t>
            </a:r>
            <a:r>
              <a:rPr lang="en-GB" sz="3200" dirty="0" smtClean="0">
                <a:latin typeface="Letter-join 24" pitchFamily="50" charset="0"/>
                <a:cs typeface="Arial" pitchFamily="34" charset="0"/>
              </a:rPr>
              <a:t/>
            </a:r>
            <a:br>
              <a:rPr lang="en-GB" sz="3200" dirty="0" smtClean="0">
                <a:latin typeface="Letter-join 24" pitchFamily="50" charset="0"/>
                <a:cs typeface="Arial" pitchFamily="34" charset="0"/>
              </a:rPr>
            </a:br>
            <a:r>
              <a:rPr lang="en-GB" sz="3200" dirty="0" smtClean="0">
                <a:latin typeface="Letter-join 24" pitchFamily="50" charset="0"/>
              </a:rPr>
              <a:t> </a:t>
            </a:r>
            <a:br>
              <a:rPr lang="en-GB" sz="3200" dirty="0" smtClean="0">
                <a:latin typeface="Letter-join 24" pitchFamily="50" charset="0"/>
              </a:rPr>
            </a:br>
            <a:r>
              <a:rPr lang="en-GB" sz="3200" dirty="0" smtClean="0">
                <a:latin typeface="Letter-join 24" pitchFamily="50" charset="0"/>
              </a:rPr>
              <a:t/>
            </a:r>
            <a:br>
              <a:rPr lang="en-GB" sz="3200" dirty="0" smtClean="0">
                <a:latin typeface="Letter-join 24" pitchFamily="50" charset="0"/>
              </a:rPr>
            </a:br>
            <a:r>
              <a:rPr lang="en-GB" sz="3200" dirty="0" smtClean="0">
                <a:latin typeface="Letter-join 24" pitchFamily="50" charset="0"/>
              </a:rPr>
              <a:t/>
            </a:r>
            <a:br>
              <a:rPr lang="en-GB" sz="3200" dirty="0" smtClean="0">
                <a:latin typeface="Letter-join 24" pitchFamily="50" charset="0"/>
              </a:rPr>
            </a:br>
            <a:endParaRPr lang="en-GB" sz="3200" dirty="0">
              <a:latin typeface="Letter-join 24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0517" y="228600"/>
            <a:ext cx="663501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3645024"/>
            <a:ext cx="7406640" cy="1472184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GB" sz="4800" dirty="0" smtClean="0">
                <a:latin typeface="Letter-join 24" pitchFamily="50" charset="0"/>
              </a:rPr>
              <a:t>Wednesday</a:t>
            </a:r>
            <a:br>
              <a:rPr lang="en-GB" sz="4800" dirty="0" smtClean="0">
                <a:latin typeface="Letter-join 24" pitchFamily="50" charset="0"/>
              </a:rPr>
            </a:br>
            <a:r>
              <a:rPr lang="en-GB" sz="4800" dirty="0" smtClean="0">
                <a:latin typeface="Letter-join 24" pitchFamily="50" charset="0"/>
              </a:rPr>
              <a:t/>
            </a:r>
            <a:br>
              <a:rPr lang="en-GB" sz="4800" dirty="0" smtClean="0">
                <a:latin typeface="Letter-join 24" pitchFamily="50" charset="0"/>
              </a:rPr>
            </a:br>
            <a:r>
              <a:rPr lang="en-GB" sz="4800" dirty="0" smtClean="0">
                <a:latin typeface="Letter-join 24" pitchFamily="50" charset="0"/>
              </a:rPr>
              <a:t>WALT: Write a water poem </a:t>
            </a:r>
            <a:endParaRPr lang="en-GB" sz="4800" dirty="0">
              <a:latin typeface="Letter-join 24" pitchFamily="50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71600" y="234888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effectLst/>
                <a:latin typeface="Letter-join 24" pitchFamily="50" charset="0"/>
              </a:rPr>
              <a:t/>
            </a:r>
            <a:br>
              <a:rPr lang="en-GB" dirty="0" smtClean="0">
                <a:effectLst/>
                <a:latin typeface="Letter-join 24" pitchFamily="50" charset="0"/>
              </a:rPr>
            </a:br>
            <a:r>
              <a:rPr lang="en-GB" dirty="0" smtClean="0">
                <a:effectLst/>
                <a:latin typeface="Letter-join 24" pitchFamily="50" charset="0"/>
              </a:rPr>
              <a:t/>
            </a:r>
            <a:br>
              <a:rPr lang="en-GB" dirty="0" smtClean="0">
                <a:effectLst/>
                <a:latin typeface="Letter-join 24" pitchFamily="50" charset="0"/>
              </a:rPr>
            </a:br>
            <a:r>
              <a:rPr lang="en-GB" dirty="0">
                <a:effectLst/>
                <a:latin typeface="Letter-join 24" pitchFamily="50" charset="0"/>
              </a:rPr>
              <a:t/>
            </a:r>
            <a:br>
              <a:rPr lang="en-GB" dirty="0">
                <a:effectLst/>
                <a:latin typeface="Letter-join 24" pitchFamily="50" charset="0"/>
              </a:rPr>
            </a:br>
            <a:r>
              <a:rPr lang="en-GB" dirty="0" smtClean="0">
                <a:effectLst/>
                <a:latin typeface="Letter-join 24" pitchFamily="50" charset="0"/>
              </a:rPr>
              <a:t>Let’s recap our mind maps from yesterday </a:t>
            </a:r>
            <a:endParaRPr lang="en-GB" dirty="0">
              <a:effectLst/>
              <a:latin typeface="Letter-join 24" pitchFamily="50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719816" y="836712"/>
            <a:ext cx="834415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kumimoji="0" lang="en-GB" sz="400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Letter-join 24" pitchFamily="50" charset="0"/>
                <a:ea typeface="Calibri" pitchFamily="34" charset="0"/>
                <a:cs typeface="Times New Roman" pitchFamily="18" charset="0"/>
              </a:rPr>
              <a:t>Securing</a:t>
            </a:r>
            <a:r>
              <a:rPr kumimoji="0" lang="en-GB" sz="400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Letter-join 24" pitchFamily="50" charset="0"/>
                <a:ea typeface="Calibri" pitchFamily="34" charset="0"/>
                <a:cs typeface="Times New Roman" pitchFamily="18" charset="0"/>
              </a:rPr>
              <a:t> skills</a:t>
            </a:r>
            <a:r>
              <a:rPr kumimoji="0" lang="en-GB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-join 24" pitchFamily="50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sz="4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-join 24" pitchFamily="50" charset="0"/>
                <a:ea typeface="Calibri" pitchFamily="34" charset="0"/>
                <a:cs typeface="Times New Roman" pitchFamily="18" charset="0"/>
              </a:rPr>
            </a:br>
            <a:r>
              <a:rPr lang="en-GB" sz="4000" dirty="0" smtClean="0">
                <a:latin typeface="Letter-join 24" pitchFamily="50" charset="0"/>
              </a:rPr>
              <a:t/>
            </a:r>
            <a:br>
              <a:rPr lang="en-GB" sz="4000" dirty="0" smtClean="0">
                <a:latin typeface="Letter-join 24" pitchFamily="50" charset="0"/>
              </a:rPr>
            </a:br>
            <a: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-join 24" pitchFamily="50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etter-join 24" pitchFamily="50" charset="0"/>
                <a:ea typeface="Calibri" pitchFamily="34" charset="0"/>
                <a:cs typeface="Times New Roman" pitchFamily="18" charset="0"/>
              </a:rPr>
            </a:br>
            <a:r>
              <a:rPr lang="en-GB" sz="4000" dirty="0">
                <a:latin typeface="Letter-join 24" pitchFamily="50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GB" sz="4000" dirty="0">
                <a:latin typeface="Letter-join 24" pitchFamily="50" charset="0"/>
                <a:ea typeface="Calibri" pitchFamily="34" charset="0"/>
                <a:cs typeface="Times New Roman" pitchFamily="18" charset="0"/>
              </a:rPr>
            </a:br>
            <a:endParaRPr kumimoji="0" lang="en-GB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etter-join 24" pitchFamily="50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8767" y="548680"/>
            <a:ext cx="663501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899592" y="1916832"/>
            <a:ext cx="74292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latin typeface="Letter-join 24" pitchFamily="50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GB" b="1" dirty="0">
                <a:latin typeface="Letter-join 24" pitchFamily="50" charset="0"/>
                <a:ea typeface="Calibri" pitchFamily="34" charset="0"/>
                <a:cs typeface="Times New Roman" pitchFamily="18" charset="0"/>
              </a:rPr>
            </a:br>
            <a:r>
              <a:rPr lang="en-GB" sz="3600" dirty="0" smtClean="0">
                <a:latin typeface="Letter-join 24" pitchFamily="50" charset="0"/>
              </a:rPr>
              <a:t>To write a water poem including the poetic features </a:t>
            </a:r>
            <a:endParaRPr lang="en-GB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0" y="1201642"/>
          <a:ext cx="9144000" cy="5921600"/>
        </p:xfrm>
        <a:graphic>
          <a:graphicData uri="http://schemas.openxmlformats.org/drawingml/2006/table">
            <a:tbl>
              <a:tblPr firstRow="1" firstCol="1" bandRow="1"/>
              <a:tblGrid>
                <a:gridCol w="61472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8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7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sng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I have included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sng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Me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sng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Teacher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capital letters, full stops and commas.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FF0000"/>
                          </a:solidFill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adjectives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70C0"/>
                          </a:solidFill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rhyme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70C0"/>
                          </a:solidFill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repetition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70C0"/>
                          </a:solidFill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alliteration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0070C0"/>
                          </a:solidFill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onomatopoeia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E46C0A"/>
                          </a:solidFill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adverbs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65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>
                          <a:solidFill>
                            <a:srgbClr val="E46C0A"/>
                          </a:solidFill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adventurous word choices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14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 smtClean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WWW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b="1" u="none" strike="noStrike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 </a:t>
                      </a:r>
                      <a:endParaRPr lang="en-GB" sz="2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="1" u="sng" dirty="0">
                          <a:effectLst/>
                          <a:latin typeface="Letter-join 24"/>
                          <a:ea typeface="Calibri"/>
                          <a:cs typeface="Times New Roman"/>
                        </a:rPr>
                        <a:t>Next Step</a:t>
                      </a:r>
                      <a:endParaRPr lang="en-GB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70368"/>
          </a:xfrm>
        </p:spPr>
        <p:txBody>
          <a:bodyPr/>
          <a:lstStyle/>
          <a:p>
            <a:r>
              <a:rPr lang="en-GB" dirty="0" smtClean="0">
                <a:latin typeface="Letter-join 24" pitchFamily="50" charset="0"/>
              </a:rPr>
              <a:t>Marking Ladder</a:t>
            </a:r>
            <a:endParaRPr lang="en-GB" dirty="0">
              <a:latin typeface="Letter-join 2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324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3212976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en-GB" sz="6000" dirty="0" smtClean="0">
                <a:latin typeface="Letter-join 24" pitchFamily="50" charset="0"/>
              </a:rPr>
              <a:t>To recap features of a poem </a:t>
            </a:r>
            <a:endParaRPr lang="en-GB" sz="6000" dirty="0">
              <a:latin typeface="Letter-join 24" pitchFamily="50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4153" y="250776"/>
            <a:ext cx="7406640" cy="1472184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FFFF00"/>
                </a:solidFill>
                <a:latin typeface="Letter-join 24" pitchFamily="50" charset="0"/>
              </a:rPr>
              <a:t>Mastery</a:t>
            </a:r>
            <a:r>
              <a:rPr lang="en-GB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Letter-join 24" pitchFamily="50" charset="0"/>
              </a:rPr>
              <a:t> </a:t>
            </a:r>
            <a:r>
              <a:rPr lang="en-GB" dirty="0" smtClean="0">
                <a:latin typeface="Segoe Script" pitchFamily="66" charset="0"/>
              </a:rPr>
              <a:t/>
            </a:r>
            <a:br>
              <a:rPr lang="en-GB" dirty="0" smtClean="0">
                <a:latin typeface="Segoe Script" pitchFamily="66" charset="0"/>
              </a:rPr>
            </a:br>
            <a:endParaRPr lang="en-GB" dirty="0">
              <a:latin typeface="Segoe Script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87624" y="250776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115616" y="228600"/>
            <a:ext cx="7406640" cy="47125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>
                <a:solidFill>
                  <a:srgbClr val="0070C0"/>
                </a:solidFill>
                <a:latin typeface="Letter-join 24" pitchFamily="50" charset="0"/>
              </a:rPr>
              <a:t/>
            </a:r>
            <a:br>
              <a:rPr lang="en-GB" sz="3600" dirty="0" smtClean="0">
                <a:solidFill>
                  <a:srgbClr val="0070C0"/>
                </a:solidFill>
                <a:latin typeface="Letter-join 24" pitchFamily="50" charset="0"/>
              </a:rPr>
            </a:br>
            <a:r>
              <a:rPr lang="en-GB" sz="3600" dirty="0" smtClean="0">
                <a:solidFill>
                  <a:srgbClr val="0070C0"/>
                </a:solidFill>
                <a:latin typeface="Letter-join 24" pitchFamily="50" charset="0"/>
              </a:rPr>
              <a:t/>
            </a:r>
            <a:br>
              <a:rPr lang="en-GB" sz="3600" dirty="0" smtClean="0">
                <a:solidFill>
                  <a:srgbClr val="0070C0"/>
                </a:solidFill>
                <a:latin typeface="Letter-join 24" pitchFamily="50" charset="0"/>
              </a:rPr>
            </a:br>
            <a:r>
              <a:rPr lang="en-GB" sz="3600" dirty="0" smtClean="0">
                <a:latin typeface="Letter-join 24" pitchFamily="50" charset="0"/>
              </a:rPr>
              <a:t>To use a thesaurus to develop your water poem </a:t>
            </a:r>
            <a:r>
              <a:rPr lang="en-GB" sz="3200" dirty="0" smtClean="0">
                <a:latin typeface="Letter-join 24" pitchFamily="50" charset="0"/>
                <a:cs typeface="Arial" pitchFamily="34" charset="0"/>
              </a:rPr>
              <a:t/>
            </a:r>
            <a:br>
              <a:rPr lang="en-GB" sz="3200" dirty="0" smtClean="0">
                <a:latin typeface="Letter-join 24" pitchFamily="50" charset="0"/>
                <a:cs typeface="Arial" pitchFamily="34" charset="0"/>
              </a:rPr>
            </a:br>
            <a:r>
              <a:rPr lang="en-GB" sz="3200" dirty="0" smtClean="0">
                <a:latin typeface="Letter-join 24" pitchFamily="50" charset="0"/>
              </a:rPr>
              <a:t> </a:t>
            </a:r>
            <a:br>
              <a:rPr lang="en-GB" sz="3200" dirty="0" smtClean="0">
                <a:latin typeface="Letter-join 24" pitchFamily="50" charset="0"/>
              </a:rPr>
            </a:br>
            <a:r>
              <a:rPr lang="en-GB" sz="3200" dirty="0" smtClean="0">
                <a:latin typeface="Letter-join 24" pitchFamily="50" charset="0"/>
              </a:rPr>
              <a:t/>
            </a:r>
            <a:br>
              <a:rPr lang="en-GB" sz="3200" dirty="0" smtClean="0">
                <a:latin typeface="Letter-join 24" pitchFamily="50" charset="0"/>
              </a:rPr>
            </a:br>
            <a:r>
              <a:rPr lang="en-GB" sz="3200" dirty="0" smtClean="0">
                <a:latin typeface="Letter-join 24" pitchFamily="50" charset="0"/>
              </a:rPr>
              <a:t/>
            </a:r>
            <a:br>
              <a:rPr lang="en-GB" sz="3200" dirty="0" smtClean="0">
                <a:latin typeface="Letter-join 24" pitchFamily="50" charset="0"/>
              </a:rPr>
            </a:br>
            <a:endParaRPr lang="en-GB" sz="3200" dirty="0">
              <a:latin typeface="Letter-join 2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060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3284984"/>
            <a:ext cx="7406640" cy="1472184"/>
          </a:xfrm>
        </p:spPr>
        <p:txBody>
          <a:bodyPr>
            <a:noAutofit/>
          </a:bodyPr>
          <a:lstStyle/>
          <a:p>
            <a:pPr algn="ctr"/>
            <a:r>
              <a:rPr lang="en-GB" sz="4400" dirty="0" smtClean="0">
                <a:latin typeface="Letter-join 24" pitchFamily="50" charset="0"/>
              </a:rPr>
              <a:t>Thursday</a:t>
            </a:r>
            <a:br>
              <a:rPr lang="en-GB" sz="4400" dirty="0" smtClean="0">
                <a:latin typeface="Letter-join 24" pitchFamily="50" charset="0"/>
              </a:rPr>
            </a:br>
            <a:r>
              <a:rPr lang="en-GB" sz="4400" dirty="0" smtClean="0">
                <a:latin typeface="Letter-join 24" pitchFamily="50" charset="0"/>
              </a:rPr>
              <a:t/>
            </a:r>
            <a:br>
              <a:rPr lang="en-GB" sz="4400" dirty="0" smtClean="0">
                <a:latin typeface="Letter-join 24" pitchFamily="50" charset="0"/>
              </a:rPr>
            </a:br>
            <a:r>
              <a:rPr lang="en-GB" sz="4400" dirty="0" smtClean="0">
                <a:latin typeface="Letter-join 24" pitchFamily="50" charset="0"/>
              </a:rPr>
              <a:t>WALT: To edit water poems</a:t>
            </a:r>
            <a:endParaRPr lang="en-GB" sz="4400" dirty="0">
              <a:latin typeface="Letter-join 24" pitchFamily="50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b="1" dirty="0" smtClean="0">
                <a:latin typeface="Letter-join 24" pitchFamily="50" charset="0"/>
              </a:rPr>
              <a:t>Editing Work</a:t>
            </a:r>
            <a:endParaRPr lang="en-GB" sz="4800" b="1" dirty="0">
              <a:latin typeface="Letter-join 24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251520" y="2132856"/>
            <a:ext cx="4824536" cy="453650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2800" b="1" u="sng" dirty="0" smtClean="0">
                <a:latin typeface="Letter-join 24" pitchFamily="50" charset="0"/>
              </a:rPr>
              <a:t>Check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Letter-join 24" pitchFamily="50" charset="0"/>
              </a:rPr>
              <a:t>Capital letters to start a new line (for a poem)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Letter-join 24" pitchFamily="50" charset="0"/>
              </a:rPr>
              <a:t>Commas and full stops</a:t>
            </a:r>
          </a:p>
          <a:p>
            <a:r>
              <a:rPr lang="en-GB" sz="2800" dirty="0" smtClean="0">
                <a:solidFill>
                  <a:srgbClr val="FF0000"/>
                </a:solidFill>
                <a:latin typeface="Letter-join 24" pitchFamily="50" charset="0"/>
              </a:rPr>
              <a:t>Exclamation marks and question marks</a:t>
            </a:r>
          </a:p>
          <a:p>
            <a:r>
              <a:rPr lang="en-GB" sz="2800" dirty="0" smtClean="0">
                <a:solidFill>
                  <a:srgbClr val="7030A0"/>
                </a:solidFill>
                <a:latin typeface="Letter-join 24" pitchFamily="50" charset="0"/>
              </a:rPr>
              <a:t>Joined handwriting sitting on the lines.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5613688" y="2332037"/>
            <a:ext cx="3499048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GB" sz="3200" b="1" u="sng" dirty="0" smtClean="0">
                <a:solidFill>
                  <a:srgbClr val="0070C0"/>
                </a:solidFill>
                <a:latin typeface="Letter-join 24" pitchFamily="50" charset="0"/>
              </a:rPr>
              <a:t>Spellings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Letter-join 24" pitchFamily="50" charset="0"/>
              </a:rPr>
              <a:t>best word choices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Letter-join 24" pitchFamily="50" charset="0"/>
              </a:rPr>
              <a:t>includes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Letter-join 24" pitchFamily="50" charset="0"/>
              </a:rPr>
              <a:t>adjectives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Letter-join 24" pitchFamily="50" charset="0"/>
              </a:rPr>
              <a:t>similes</a:t>
            </a:r>
          </a:p>
          <a:p>
            <a:r>
              <a:rPr lang="en-GB" sz="3200" dirty="0" smtClean="0">
                <a:solidFill>
                  <a:srgbClr val="0070C0"/>
                </a:solidFill>
                <a:latin typeface="Letter-join 24" pitchFamily="50" charset="0"/>
              </a:rPr>
              <a:t>alliteration</a:t>
            </a:r>
          </a:p>
          <a:p>
            <a:r>
              <a:rPr lang="en-GB" sz="3200" dirty="0">
                <a:solidFill>
                  <a:srgbClr val="0070C0"/>
                </a:solidFill>
                <a:latin typeface="Letter-join 24" pitchFamily="50" charset="0"/>
              </a:rPr>
              <a:t>o</a:t>
            </a:r>
            <a:r>
              <a:rPr lang="en-GB" sz="3200" dirty="0" smtClean="0">
                <a:solidFill>
                  <a:srgbClr val="0070C0"/>
                </a:solidFill>
                <a:latin typeface="Letter-join 24" pitchFamily="50" charset="0"/>
              </a:rPr>
              <a:t>nomatopoeia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8210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Watery Words</a:t>
            </a:r>
            <a:endParaRPr lang="en-GB" dirty="0"/>
          </a:p>
        </p:txBody>
      </p:sp>
      <p:pic>
        <p:nvPicPr>
          <p:cNvPr id="7170" name="Picture 2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05" y="1988840"/>
            <a:ext cx="515286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 result for water word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702103"/>
            <a:ext cx="3347864" cy="5126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1918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772400" cy="4998417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  <a:latin typeface="Letter-join 24" pitchFamily="50" charset="0"/>
              </a:rPr>
              <a:t>Key skills</a:t>
            </a:r>
            <a:br>
              <a:rPr lang="en-GB" dirty="0" smtClean="0">
                <a:solidFill>
                  <a:srgbClr val="FF0000"/>
                </a:solidFill>
                <a:latin typeface="Letter-join 24" pitchFamily="50" charset="0"/>
              </a:rPr>
            </a:br>
            <a:r>
              <a:rPr lang="en-GB" dirty="0" smtClean="0">
                <a:solidFill>
                  <a:srgbClr val="FF0000"/>
                </a:solidFill>
                <a:latin typeface="Letter-join 24" pitchFamily="50" charset="0"/>
              </a:rPr>
              <a:t/>
            </a:r>
            <a:br>
              <a:rPr lang="en-GB" dirty="0" smtClean="0">
                <a:solidFill>
                  <a:srgbClr val="FF0000"/>
                </a:solidFill>
                <a:latin typeface="Letter-join 24" pitchFamily="50" charset="0"/>
              </a:rPr>
            </a:br>
            <a:r>
              <a:rPr lang="en-GB" dirty="0" smtClean="0">
                <a:solidFill>
                  <a:schemeClr val="tx1"/>
                </a:solidFill>
                <a:latin typeface="Letter-join 24" pitchFamily="50" charset="0"/>
              </a:rPr>
              <a:t/>
            </a:r>
            <a:br>
              <a:rPr lang="en-GB" dirty="0" smtClean="0">
                <a:solidFill>
                  <a:schemeClr val="tx1"/>
                </a:solidFill>
                <a:latin typeface="Letter-join 24" pitchFamily="50" charset="0"/>
              </a:rPr>
            </a:br>
            <a:r>
              <a:rPr lang="en-GB" dirty="0" smtClean="0">
                <a:solidFill>
                  <a:schemeClr val="tx1"/>
                </a:solidFill>
                <a:latin typeface="Letter-join 24" pitchFamily="50" charset="0"/>
              </a:rPr>
              <a:t>To read and edit grammatical errors in water poems </a:t>
            </a:r>
            <a:r>
              <a:rPr lang="en-GB" dirty="0" smtClean="0">
                <a:latin typeface="Letter-join 24" pitchFamily="50" charset="0"/>
              </a:rPr>
              <a:t/>
            </a:r>
            <a:br>
              <a:rPr lang="en-GB" dirty="0" smtClean="0">
                <a:latin typeface="Letter-join 24" pitchFamily="50" charset="0"/>
              </a:rPr>
            </a:br>
            <a:endParaRPr lang="en-GB" dirty="0">
              <a:latin typeface="Letter-join 24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03648" y="332656"/>
            <a:ext cx="720080" cy="648072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772400" cy="7446689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egoe Script" pitchFamily="66" charset="0"/>
              </a:rPr>
              <a:t/>
            </a:r>
            <a:br>
              <a:rPr lang="en-GB" dirty="0" smtClean="0">
                <a:latin typeface="Segoe Script" pitchFamily="66" charset="0"/>
              </a:rPr>
            </a:br>
            <a:r>
              <a:rPr lang="en-GB" dirty="0" smtClean="0">
                <a:latin typeface="Segoe Script" pitchFamily="66" charset="0"/>
              </a:rPr>
              <a:t/>
            </a:r>
            <a:br>
              <a:rPr lang="en-GB" dirty="0" smtClean="0">
                <a:latin typeface="Segoe Script" pitchFamily="66" charset="0"/>
              </a:rPr>
            </a:br>
            <a:r>
              <a:rPr lang="en-GB" dirty="0" smtClean="0">
                <a:latin typeface="Segoe Script" pitchFamily="66" charset="0"/>
              </a:rPr>
              <a:t/>
            </a:r>
            <a:br>
              <a:rPr lang="en-GB" dirty="0" smtClean="0">
                <a:latin typeface="Segoe Script" pitchFamily="66" charset="0"/>
              </a:rPr>
            </a:br>
            <a:r>
              <a:rPr lang="en-GB" dirty="0">
                <a:latin typeface="Segoe Script" pitchFamily="66" charset="0"/>
              </a:rPr>
              <a:t/>
            </a:r>
            <a:br>
              <a:rPr lang="en-GB" dirty="0">
                <a:latin typeface="Segoe Script" pitchFamily="66" charset="0"/>
              </a:rPr>
            </a:br>
            <a:r>
              <a:rPr lang="en-GB" sz="4900" dirty="0" smtClean="0">
                <a:solidFill>
                  <a:srgbClr val="0070C0"/>
                </a:solidFill>
                <a:latin typeface="Letter-join 24" pitchFamily="50" charset="0"/>
              </a:rPr>
              <a:t>Securing skills</a:t>
            </a:r>
            <a:br>
              <a:rPr lang="en-GB" sz="4900" dirty="0" smtClean="0">
                <a:solidFill>
                  <a:srgbClr val="0070C0"/>
                </a:solidFill>
                <a:latin typeface="Letter-join 24" pitchFamily="50" charset="0"/>
              </a:rPr>
            </a:br>
            <a:r>
              <a:rPr lang="en-GB" sz="4900" dirty="0" smtClean="0">
                <a:solidFill>
                  <a:srgbClr val="0070C0"/>
                </a:solidFill>
                <a:latin typeface="Letter-join 24" pitchFamily="50" charset="0"/>
              </a:rPr>
              <a:t/>
            </a:r>
            <a:br>
              <a:rPr lang="en-GB" sz="4900" dirty="0" smtClean="0">
                <a:solidFill>
                  <a:srgbClr val="0070C0"/>
                </a:solidFill>
                <a:latin typeface="Letter-join 24" pitchFamily="50" charset="0"/>
              </a:rPr>
            </a:br>
            <a:r>
              <a:rPr lang="en-GB" sz="4900" dirty="0" smtClean="0">
                <a:solidFill>
                  <a:schemeClr val="tx1"/>
                </a:solidFill>
                <a:latin typeface="Letter-join 24" pitchFamily="50" charset="0"/>
              </a:rPr>
              <a:t>To edit water poems using a thesaurus </a:t>
            </a:r>
            <a:r>
              <a:rPr lang="en-GB" sz="4900" dirty="0" smtClean="0">
                <a:latin typeface="Letter-join 24" pitchFamily="50" charset="0"/>
              </a:rPr>
              <a:t/>
            </a:r>
            <a:br>
              <a:rPr lang="en-GB" sz="4900" dirty="0" smtClean="0">
                <a:latin typeface="Letter-join 24" pitchFamily="50" charset="0"/>
              </a:rPr>
            </a:br>
            <a:r>
              <a:rPr lang="en-GB" sz="4900" dirty="0" smtClean="0">
                <a:latin typeface="Letter-join 24" pitchFamily="50" charset="0"/>
              </a:rPr>
              <a:t/>
            </a:r>
            <a:br>
              <a:rPr lang="en-GB" sz="4900" dirty="0" smtClean="0">
                <a:latin typeface="Letter-join 24" pitchFamily="50" charset="0"/>
              </a:rPr>
            </a:br>
            <a:r>
              <a:rPr lang="en-GB" sz="4900" dirty="0">
                <a:latin typeface="Letter-join 24" pitchFamily="50" charset="0"/>
              </a:rPr>
              <a:t/>
            </a:r>
            <a:br>
              <a:rPr lang="en-GB" sz="4900" dirty="0">
                <a:latin typeface="Letter-join 24" pitchFamily="50" charset="0"/>
              </a:rPr>
            </a:br>
            <a:r>
              <a:rPr lang="en-GB" sz="4900" dirty="0" smtClean="0">
                <a:latin typeface="Letter-join 24" pitchFamily="50" charset="0"/>
              </a:rPr>
              <a:t> </a:t>
            </a:r>
            <a:br>
              <a:rPr lang="en-GB" sz="4900" dirty="0" smtClean="0">
                <a:latin typeface="Letter-join 24" pitchFamily="50" charset="0"/>
              </a:rPr>
            </a:br>
            <a:endParaRPr lang="en-GB" sz="4900" dirty="0">
              <a:latin typeface="Letter-join 24" pitchFamily="50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8767" y="548680"/>
            <a:ext cx="663501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9B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600" y="3140968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dirty="0" smtClean="0">
                <a:solidFill>
                  <a:schemeClr val="tx1"/>
                </a:solidFill>
                <a:latin typeface="Letter-join 24" pitchFamily="50" charset="0"/>
              </a:rPr>
              <a:t>Friday</a:t>
            </a:r>
            <a:br>
              <a:rPr lang="en-GB" sz="4900" dirty="0" smtClean="0">
                <a:solidFill>
                  <a:schemeClr val="tx1"/>
                </a:solidFill>
                <a:latin typeface="Letter-join 24" pitchFamily="50" charset="0"/>
              </a:rPr>
            </a:br>
            <a:r>
              <a:rPr lang="en-GB" sz="4900" dirty="0" smtClean="0">
                <a:solidFill>
                  <a:schemeClr val="tx1"/>
                </a:solidFill>
                <a:latin typeface="Letter-join 24" pitchFamily="50" charset="0"/>
              </a:rPr>
              <a:t/>
            </a:r>
            <a:br>
              <a:rPr lang="en-GB" sz="4900" dirty="0" smtClean="0">
                <a:solidFill>
                  <a:schemeClr val="tx1"/>
                </a:solidFill>
                <a:latin typeface="Letter-join 24" pitchFamily="50" charset="0"/>
              </a:rPr>
            </a:br>
            <a:r>
              <a:rPr lang="en-GB" sz="4900" dirty="0" smtClean="0">
                <a:solidFill>
                  <a:schemeClr val="tx1"/>
                </a:solidFill>
                <a:latin typeface="Letter-join 24" pitchFamily="50" charset="0"/>
              </a:rPr>
              <a:t>WALT: SPAG assessment </a:t>
            </a:r>
            <a:endParaRPr lang="en-GB" dirty="0">
              <a:solidFill>
                <a:schemeClr val="tx1"/>
              </a:solidFill>
              <a:latin typeface="Letter-join 24" pitchFamily="50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249327" cy="530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9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904875"/>
            <a:ext cx="78581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145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7" y="904875"/>
            <a:ext cx="78581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6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008112"/>
          </a:xfrm>
        </p:spPr>
        <p:txBody>
          <a:bodyPr/>
          <a:lstStyle/>
          <a:p>
            <a:r>
              <a:rPr lang="en-GB" dirty="0" smtClean="0"/>
              <a:t>Types of poems…so far…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850862" y="3392061"/>
            <a:ext cx="30987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0000"/>
                </a:solidFill>
                <a:latin typeface="Letter-join 24" pitchFamily="50" charset="0"/>
              </a:rPr>
              <a:t>Prose Poem</a:t>
            </a:r>
            <a:endParaRPr lang="en-GB" sz="4000" dirty="0">
              <a:solidFill>
                <a:srgbClr val="FF0000"/>
              </a:solidFill>
              <a:latin typeface="Letter-join 24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39552" y="1554674"/>
            <a:ext cx="49479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latin typeface="Letter-join 24" pitchFamily="50" charset="0"/>
              </a:rPr>
              <a:t>Alliteration Poem</a:t>
            </a:r>
          </a:p>
          <a:p>
            <a:r>
              <a:rPr lang="en-GB" sz="4000" dirty="0">
                <a:latin typeface="Letter-join 24" pitchFamily="50" charset="0"/>
              </a:rPr>
              <a:t>o</a:t>
            </a:r>
            <a:r>
              <a:rPr lang="en-GB" sz="4000" dirty="0" smtClean="0">
                <a:latin typeface="Letter-join 24" pitchFamily="50" charset="0"/>
              </a:rPr>
              <a:t>r Tongue Twister</a:t>
            </a:r>
            <a:endParaRPr lang="en-GB" sz="4000" dirty="0">
              <a:latin typeface="Letter-join 24" pitchFamily="5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08343" y="5708868"/>
            <a:ext cx="40852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B050"/>
                </a:solidFill>
                <a:latin typeface="Letter-join 24" pitchFamily="50" charset="0"/>
              </a:rPr>
              <a:t>Rhyming Poem</a:t>
            </a:r>
            <a:endParaRPr lang="en-GB" sz="4000" dirty="0">
              <a:solidFill>
                <a:srgbClr val="00B050"/>
              </a:solidFill>
              <a:latin typeface="Letter-join 24" pitchFamily="5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201" y="1616021"/>
            <a:ext cx="36057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7030A0"/>
                </a:solidFill>
                <a:latin typeface="Letter-join 24" pitchFamily="50" charset="0"/>
              </a:rPr>
              <a:t>Similes Poem</a:t>
            </a:r>
            <a:endParaRPr lang="en-GB" sz="4000" dirty="0">
              <a:solidFill>
                <a:srgbClr val="7030A0"/>
              </a:solidFill>
              <a:latin typeface="Letter-join 24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0309" y="3377208"/>
            <a:ext cx="38960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0070C0"/>
                </a:solidFill>
                <a:latin typeface="Letter-join 24" pitchFamily="50" charset="0"/>
              </a:rPr>
              <a:t>Acrostic Poem</a:t>
            </a:r>
            <a:endParaRPr lang="en-GB" sz="4000" dirty="0">
              <a:solidFill>
                <a:srgbClr val="0070C0"/>
              </a:solidFill>
              <a:latin typeface="Letter-join 24" pitchFamily="50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95536" y="4807833"/>
            <a:ext cx="3354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accent5">
                    <a:lumMod val="75000"/>
                  </a:schemeClr>
                </a:solidFill>
                <a:latin typeface="Letter-join 24" pitchFamily="50" charset="0"/>
              </a:rPr>
              <a:t>Shape Poem</a:t>
            </a:r>
            <a:endParaRPr lang="en-GB" sz="4000" dirty="0">
              <a:solidFill>
                <a:schemeClr val="accent5">
                  <a:lumMod val="75000"/>
                </a:schemeClr>
              </a:solidFill>
              <a:latin typeface="Letter-join 24" pitchFamily="50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5359" y="4085094"/>
            <a:ext cx="42791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7030A0"/>
                </a:solidFill>
                <a:latin typeface="Letter-join 24" pitchFamily="50" charset="0"/>
              </a:rPr>
              <a:t>Narrative Poem</a:t>
            </a:r>
            <a:endParaRPr lang="en-GB" sz="4000" dirty="0">
              <a:solidFill>
                <a:srgbClr val="7030A0"/>
              </a:solidFill>
              <a:latin typeface="Letter-join 24" pitchFamily="5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557" y="4807833"/>
            <a:ext cx="33751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chemeClr val="bg1">
                    <a:lumMod val="50000"/>
                  </a:schemeClr>
                </a:solidFill>
                <a:latin typeface="Letter-join 24" pitchFamily="50" charset="0"/>
              </a:rPr>
              <a:t>Riddle Poem</a:t>
            </a:r>
            <a:endParaRPr lang="en-GB" sz="4000" dirty="0">
              <a:solidFill>
                <a:schemeClr val="bg1">
                  <a:lumMod val="50000"/>
                </a:schemeClr>
              </a:solidFill>
              <a:latin typeface="Letter-join 24" pitchFamily="50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557" y="2684175"/>
            <a:ext cx="42551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>
                <a:solidFill>
                  <a:srgbClr val="FF3399"/>
                </a:solidFill>
                <a:latin typeface="Letter-join 24" pitchFamily="50" charset="0"/>
              </a:rPr>
              <a:t>Nonsense Poem</a:t>
            </a:r>
            <a:endParaRPr lang="en-GB" sz="4000" dirty="0">
              <a:solidFill>
                <a:srgbClr val="FF3399"/>
              </a:solidFill>
              <a:latin typeface="Letter-join 2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22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704856" cy="5789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0357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85824"/>
            <a:ext cx="8424936" cy="55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125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5" t="18125" r="20835" b="6875"/>
          <a:stretch/>
        </p:blipFill>
        <p:spPr bwMode="auto">
          <a:xfrm>
            <a:off x="323528" y="404664"/>
            <a:ext cx="8820472" cy="624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5017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3496"/>
            <a:ext cx="8640960" cy="60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380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altLang="en-US" dirty="0">
                <a:solidFill>
                  <a:schemeClr val="tx2"/>
                </a:solidFill>
                <a:latin typeface="Letter-join 24" pitchFamily="50" charset="0"/>
                <a:cs typeface="Leelawadee" pitchFamily="34" charset="-34"/>
                <a:hlinkClick r:id="rId2"/>
              </a:rPr>
              <a:t>https://www.youtube.com/watch?v=9pySbAcz1TQ</a:t>
            </a:r>
            <a:r>
              <a:rPr lang="en-GB" altLang="en-US" dirty="0">
                <a:solidFill>
                  <a:schemeClr val="tx2"/>
                </a:solidFill>
                <a:latin typeface="Letter-join 24" pitchFamily="50" charset="0"/>
                <a:cs typeface="Leelawadee" pitchFamily="34" charset="-34"/>
              </a:rPr>
              <a:t/>
            </a:r>
            <a:br>
              <a:rPr lang="en-GB" altLang="en-US" dirty="0">
                <a:solidFill>
                  <a:schemeClr val="tx2"/>
                </a:solidFill>
                <a:latin typeface="Letter-join 24" pitchFamily="50" charset="0"/>
                <a:cs typeface="Leelawadee" pitchFamily="34" charset="-34"/>
              </a:rPr>
            </a:b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1017</Words>
  <Application>Microsoft Office PowerPoint</Application>
  <PresentationFormat>On-screen Show (4:3)</PresentationFormat>
  <Paragraphs>269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Comic Sans MS</vt:lpstr>
      <vt:lpstr>Kristen ITC</vt:lpstr>
      <vt:lpstr>Leelawadee</vt:lpstr>
      <vt:lpstr>Letter-join 24</vt:lpstr>
      <vt:lpstr>Segoe Script</vt:lpstr>
      <vt:lpstr>Times New Roman</vt:lpstr>
      <vt:lpstr>Office Theme</vt:lpstr>
      <vt:lpstr>Monday  WALT: Capture vocabulary for a poem </vt:lpstr>
      <vt:lpstr>PowerPoint Presentation</vt:lpstr>
      <vt:lpstr>To recap features of a poem </vt:lpstr>
      <vt:lpstr>Types of poems…so far…</vt:lpstr>
      <vt:lpstr>PowerPoint Presentation</vt:lpstr>
      <vt:lpstr>PowerPoint Presentation</vt:lpstr>
      <vt:lpstr>PowerPoint Presentation</vt:lpstr>
      <vt:lpstr>PowerPoint Presentation</vt:lpstr>
      <vt:lpstr>https://www.youtube.com/watch?v=9pySbAcz1TQ </vt:lpstr>
      <vt:lpstr>Key skills   To discuss the poems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Alternative adjectives</vt:lpstr>
      <vt:lpstr>Degrees of Meaning – not just blue…</vt:lpstr>
      <vt:lpstr>Securing skills  To use poems and identify examples of the different poetic features      </vt:lpstr>
      <vt:lpstr>Tuesday  WALT: Plan a water poem using alliteration, similes, rhyme, onomatopoeia </vt:lpstr>
      <vt:lpstr>   To recap poetic features  </vt:lpstr>
      <vt:lpstr>PowerPoint Presentation</vt:lpstr>
      <vt:lpstr>Key skills    To write alliterative phrases, similes and onomatopoeia words to describe the picture    </vt:lpstr>
      <vt:lpstr>Securing skills  To create a mind map to plan ideas for a water poem      </vt:lpstr>
      <vt:lpstr>Wednesday  WALT: Write a water poem </vt:lpstr>
      <vt:lpstr>   Let’s recap our mind maps from yesterday </vt:lpstr>
      <vt:lpstr>Securing skills    </vt:lpstr>
      <vt:lpstr>Marking Ladder</vt:lpstr>
      <vt:lpstr>Mastery  </vt:lpstr>
      <vt:lpstr>Thursday  WALT: To edit water poems</vt:lpstr>
      <vt:lpstr>Editing Work</vt:lpstr>
      <vt:lpstr>Watery Words</vt:lpstr>
      <vt:lpstr>Key skills   To read and edit grammatical errors in water poems  </vt:lpstr>
      <vt:lpstr>    Securing skills  To edit water poems using a thesaurus      </vt:lpstr>
      <vt:lpstr>Friday  WALT: SPAG assessment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</dc:title>
  <dc:creator>Moxham</dc:creator>
  <cp:lastModifiedBy>Hannah Moxham</cp:lastModifiedBy>
  <cp:revision>52</cp:revision>
  <dcterms:created xsi:type="dcterms:W3CDTF">2019-11-20T21:25:05Z</dcterms:created>
  <dcterms:modified xsi:type="dcterms:W3CDTF">2021-01-18T12:09:09Z</dcterms:modified>
</cp:coreProperties>
</file>