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9" r:id="rId2"/>
    <p:sldId id="258" r:id="rId3"/>
  </p:sldIdLst>
  <p:sldSz cx="9906000" cy="6858000" type="A4"/>
  <p:notesSz cx="7010400" cy="92360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353" autoAdjust="0"/>
  </p:normalViewPr>
  <p:slideViewPr>
    <p:cSldViewPr>
      <p:cViewPr>
        <p:scale>
          <a:sx n="93" d="100"/>
          <a:sy n="93" d="100"/>
        </p:scale>
        <p:origin x="504" y="-79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180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180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B3F4E3-C214-4F6C-B5B4-8B941A843545}" type="datetimeFigureOut">
              <a:rPr lang="en-GB" smtClean="0"/>
              <a:t>02/11/2023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03300" y="692150"/>
            <a:ext cx="5003800" cy="34639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1" y="4387136"/>
            <a:ext cx="5608320" cy="415623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772668"/>
            <a:ext cx="3037840" cy="46180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772668"/>
            <a:ext cx="3037840" cy="46180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0970A8-EA6C-43ED-979A-5B2F1B2E00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7559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0970A8-EA6C-43ED-979A-5B2F1B2E004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2981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0970A8-EA6C-43ED-979A-5B2F1B2E004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2042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F2B5F-96EE-4696-BBCC-47414E85E4C9}" type="datetimeFigureOut">
              <a:rPr lang="en-GB" smtClean="0"/>
              <a:t>02/11/2023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974AA-DC0A-49FA-A78E-2FE4FA9D2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29545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F2B5F-96EE-4696-BBCC-47414E85E4C9}" type="datetimeFigureOut">
              <a:rPr lang="en-GB" smtClean="0"/>
              <a:t>02/11/2023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974AA-DC0A-49FA-A78E-2FE4FA9D2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476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F2B5F-96EE-4696-BBCC-47414E85E4C9}" type="datetimeFigureOut">
              <a:rPr lang="en-GB" smtClean="0"/>
              <a:t>02/11/2023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974AA-DC0A-49FA-A78E-2FE4FA9D2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02351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F2B5F-96EE-4696-BBCC-47414E85E4C9}" type="datetimeFigureOut">
              <a:rPr lang="en-GB" smtClean="0"/>
              <a:t>02/11/2023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974AA-DC0A-49FA-A78E-2FE4FA9D2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6031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F2B5F-96EE-4696-BBCC-47414E85E4C9}" type="datetimeFigureOut">
              <a:rPr lang="en-GB" smtClean="0"/>
              <a:t>02/11/2023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974AA-DC0A-49FA-A78E-2FE4FA9D2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3714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F2B5F-96EE-4696-BBCC-47414E85E4C9}" type="datetimeFigureOut">
              <a:rPr lang="en-GB" smtClean="0"/>
              <a:t>02/11/2023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974AA-DC0A-49FA-A78E-2FE4FA9D2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483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F2B5F-96EE-4696-BBCC-47414E85E4C9}" type="datetimeFigureOut">
              <a:rPr lang="en-GB" smtClean="0"/>
              <a:t>02/11/2023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974AA-DC0A-49FA-A78E-2FE4FA9D2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8919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F2B5F-96EE-4696-BBCC-47414E85E4C9}" type="datetimeFigureOut">
              <a:rPr lang="en-GB" smtClean="0"/>
              <a:t>02/11/2023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974AA-DC0A-49FA-A78E-2FE4FA9D2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374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F2B5F-96EE-4696-BBCC-47414E85E4C9}" type="datetimeFigureOut">
              <a:rPr lang="en-GB" smtClean="0"/>
              <a:t>02/11/2023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974AA-DC0A-49FA-A78E-2FE4FA9D2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1555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F2B5F-96EE-4696-BBCC-47414E85E4C9}" type="datetimeFigureOut">
              <a:rPr lang="en-GB" smtClean="0"/>
              <a:t>02/11/2023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974AA-DC0A-49FA-A78E-2FE4FA9D2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3611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F2B5F-96EE-4696-BBCC-47414E85E4C9}" type="datetimeFigureOut">
              <a:rPr lang="en-GB" smtClean="0"/>
              <a:t>02/11/2023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974AA-DC0A-49FA-A78E-2FE4FA9D2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2595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F2B5F-96EE-4696-BBCC-47414E85E4C9}" type="datetimeFigureOut">
              <a:rPr lang="en-GB" smtClean="0"/>
              <a:t>02/11/2023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B974AA-DC0A-49FA-A78E-2FE4FA9D2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78670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em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emf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5623356"/>
              </p:ext>
            </p:extLst>
          </p:nvPr>
        </p:nvGraphicFramePr>
        <p:xfrm>
          <a:off x="56456" y="1004824"/>
          <a:ext cx="9779465" cy="2369035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{5940675A-B579-460E-94D1-54222C63F5DA}</a:tableStyleId>
              </a:tblPr>
              <a:tblGrid>
                <a:gridCol w="2880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09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121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6004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8963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8256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51733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1140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67851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14639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482008">
                <a:tc>
                  <a:txBody>
                    <a:bodyPr/>
                    <a:lstStyle/>
                    <a:p>
                      <a:endParaRPr lang="en-GB" sz="1100" b="1" dirty="0"/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/>
                        <a:t>MF Monday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/>
                        <a:t>Tuesday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/>
                        <a:t>Wednesday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/>
                        <a:t>Thursday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/>
                        <a:t>Friday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4565">
                <a:tc rowSpan="2">
                  <a:txBody>
                    <a:bodyPr/>
                    <a:lstStyle/>
                    <a:p>
                      <a:r>
                        <a:rPr lang="en-GB" sz="900" b="1" dirty="0"/>
                        <a:t>           </a:t>
                      </a:r>
                      <a:r>
                        <a:rPr lang="en-GB" sz="1050" b="1" dirty="0"/>
                        <a:t>WEEK 1</a:t>
                      </a:r>
                    </a:p>
                  </a:txBody>
                  <a:tcPr marL="99060" marR="9906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Vegetable Indian selection (</a:t>
                      </a:r>
                      <a:r>
                        <a:rPr lang="sv-SE" sz="9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Samosa, Spring rolls &amp; onion bhaji) with rice &amp; curry sauce</a:t>
                      </a:r>
                      <a:endParaRPr lang="en-GB" sz="9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1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  <a:p>
                      <a:r>
                        <a:rPr lang="en-GB" sz="800" b="1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Chicken Korma with rice, Naan Bread, cucumber &amp; tomatoes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1" dirty="0">
                          <a:solidFill>
                            <a:schemeClr val="tx1"/>
                          </a:solidFill>
                        </a:rPr>
                        <a:t>7, 2</a:t>
                      </a:r>
                    </a:p>
                    <a:p>
                      <a:r>
                        <a:rPr lang="en-GB" sz="800" b="1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Roast chicken served with veg gravy, roast potatoes, stuffing and vegetables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2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Cornish pasty, Herby potatoes &amp; vegetables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2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Fish cake and chips, with beans or peas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2 5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1231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Tomato &amp; Basil Pasta, Garlic Bread with cucumber &amp; Carrot sticks</a:t>
                      </a:r>
                      <a:endParaRPr lang="en-GB" sz="800" b="0" dirty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1" dirty="0">
                          <a:solidFill>
                            <a:schemeClr val="tx1"/>
                          </a:solidFill>
                        </a:rPr>
                        <a:t>2, 13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Vegetable Korma, Rice &amp; Salad</a:t>
                      </a:r>
                      <a:endParaRPr lang="en-GB" sz="900" dirty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1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Quorn loaf roast served with veg gravy, roast potatoes and vegetables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  <a:p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Cheese &amp; Tomato Turnover, Herby Potatoes &amp; veg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aseline="0" dirty="0">
                          <a:solidFill>
                            <a:schemeClr val="tx1"/>
                          </a:solidFill>
                        </a:rPr>
                        <a:t>2 7</a:t>
                      </a:r>
                      <a:endParaRPr lang="en-GB" sz="800" dirty="0">
                        <a:solidFill>
                          <a:schemeClr val="tx1"/>
                        </a:solidFill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Vegetable fingers and chips with beans or peas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2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1231">
                <a:tc>
                  <a:txBody>
                    <a:bodyPr/>
                    <a:lstStyle/>
                    <a:p>
                      <a:endParaRPr lang="en-GB" sz="1100" b="1" dirty="0"/>
                    </a:p>
                  </a:txBody>
                  <a:tcPr marL="99060" marR="9906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i="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Jacket potato </a:t>
                      </a:r>
                      <a:r>
                        <a:rPr lang="en-GB" sz="900" i="0" baseline="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with cheese, carrots &amp; cucumber</a:t>
                      </a:r>
                      <a:endParaRPr lang="en-GB" sz="900" i="0" dirty="0">
                        <a:solidFill>
                          <a:srgbClr val="0070C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5, 4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i="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Jacket potato with cheese &amp; tuna mayo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4,5 7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i="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Jacket potato </a:t>
                      </a:r>
                      <a:r>
                        <a:rPr lang="en-GB" sz="900" i="0" baseline="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with cheese, carrots &amp; cucumber</a:t>
                      </a:r>
                      <a:endParaRPr lang="en-GB" sz="900" i="0" dirty="0">
                        <a:solidFill>
                          <a:srgbClr val="0070C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kern="1200" dirty="0">
                          <a:solidFill>
                            <a:srgbClr val="0070C0"/>
                          </a:solidFill>
                          <a:effectLst/>
                          <a:latin typeface="Comic Sans MS"/>
                          <a:ea typeface="Calibri"/>
                          <a:cs typeface="Arial"/>
                        </a:rPr>
                        <a:t>Jacket Potato with beans and salad</a:t>
                      </a:r>
                      <a:endParaRPr lang="en-GB" sz="9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GB" sz="7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Jacket potato with cheese and beans</a:t>
                      </a:r>
                      <a:endParaRPr lang="en-GB" sz="9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7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" y="-30914"/>
            <a:ext cx="5764935" cy="972381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846864" y="-13425"/>
            <a:ext cx="4016897" cy="969496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800" b="1" u="sng" dirty="0">
                <a:solidFill>
                  <a:srgbClr val="FF0000"/>
                </a:solidFill>
              </a:rPr>
              <a:t>ALLERGENS</a:t>
            </a:r>
            <a:endParaRPr lang="en-GB" sz="800" b="1" dirty="0">
              <a:solidFill>
                <a:srgbClr val="FF0000"/>
              </a:solidFill>
            </a:endParaRPr>
          </a:p>
          <a:p>
            <a:r>
              <a:rPr lang="en-GB" sz="700" b="1" dirty="0">
                <a:solidFill>
                  <a:srgbClr val="FF0000"/>
                </a:solidFill>
              </a:rPr>
              <a:t> PLEASE REFER TO THE ALLERGEN  NUMBERS ON THE MENU THE 14 ALLERGENS CAN BE FOUND ON THE SCHOOL WEBSITE</a:t>
            </a:r>
          </a:p>
          <a:p>
            <a:r>
              <a:rPr lang="en-GB" sz="700" b="1" dirty="0">
                <a:solidFill>
                  <a:srgbClr val="FF0000"/>
                </a:solidFill>
              </a:rPr>
              <a:t>IF YOUR CHILD HAS A SERVERE ALLERGY PLEASE SPEAK TO THE CATERING MANAGER ABOUT THEIR DIETARY REQUIREMENTS</a:t>
            </a:r>
          </a:p>
          <a:p>
            <a:r>
              <a:rPr lang="en-GB" sz="700" b="1" dirty="0">
                <a:solidFill>
                  <a:srgbClr val="FF0000"/>
                </a:solidFill>
              </a:rPr>
              <a:t>ALTHOUGH EVERY EFFORT IS TAKEN TO AVOID CROSS CONTAMINTION </a:t>
            </a:r>
            <a:r>
              <a:rPr lang="en-GB" sz="700" b="1" u="sng" dirty="0">
                <a:solidFill>
                  <a:srgbClr val="FF0000"/>
                </a:solidFill>
              </a:rPr>
              <a:t>WE CANNOT GUARENTEE THAT ALL OF OUR HOMEMADE PRODUCTS ARE 100% GLUTEN FREE AND NUT FREE AS WE DO PREPARE OTHER SUCH FOOD ITEMS IN THE SAME KITCHEN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8690166"/>
              </p:ext>
            </p:extLst>
          </p:nvPr>
        </p:nvGraphicFramePr>
        <p:xfrm>
          <a:off x="75557" y="3484142"/>
          <a:ext cx="9788205" cy="3204427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{5940675A-B579-460E-94D1-54222C63F5DA}</a:tableStyleId>
              </a:tblPr>
              <a:tblGrid>
                <a:gridCol w="2776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350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91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76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1168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68895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8623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51527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1168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68001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1492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561229">
                <a:tc>
                  <a:txBody>
                    <a:bodyPr/>
                    <a:lstStyle/>
                    <a:p>
                      <a:endParaRPr lang="en-GB" sz="1100" b="1" dirty="0"/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/>
                        <a:t>MF Monday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/>
                        <a:t>Tuesday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u="none" dirty="0"/>
                        <a:t>Wednesday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u="none" dirty="0"/>
                        <a:t>Thursday 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/>
                        <a:t>Friday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0776">
                <a:tc rowSpan="2">
                  <a:txBody>
                    <a:bodyPr/>
                    <a:lstStyle/>
                    <a:p>
                      <a:r>
                        <a:rPr lang="en-GB" sz="1100" b="1"/>
                        <a:t>              WEEK </a:t>
                      </a:r>
                      <a:r>
                        <a:rPr lang="en-GB" sz="1100" b="1" dirty="0"/>
                        <a:t>2</a:t>
                      </a:r>
                      <a:r>
                        <a:rPr lang="en-GB" sz="1100" b="1" baseline="0" dirty="0"/>
                        <a:t> </a:t>
                      </a:r>
                      <a:endParaRPr lang="en-GB" sz="1100" b="1" dirty="0"/>
                    </a:p>
                  </a:txBody>
                  <a:tcPr marL="99060" marR="9906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Mediterranean vegetable curry with rice and naan bread 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2 7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Hot Dog in a roll, with carrots, cucumber &amp; corn on the cob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600" dirty="0"/>
                        <a:t>2 M 11&amp; 12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Roast chicken served with veg gravy, roast potatoes, stuffing and vegetables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2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Chicken sausages, herby diced potatoes, vegetables and gravy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2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Fish fingers, Seasoned diced potatoes with peas or beans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2 7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3429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90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Vegetable Fajita with nachos &amp; a salsa dip</a:t>
                      </a:r>
                      <a:endParaRPr lang="en-GB" sz="900" dirty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aseline="0" dirty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800" dirty="0">
                        <a:solidFill>
                          <a:schemeClr val="tx1"/>
                        </a:solidFill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Quorn dog with roll, with carrots, cucumber &amp; corn on the cob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aseline="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  <a:p>
                      <a:r>
                        <a:rPr lang="en-GB" sz="800" baseline="0" dirty="0">
                          <a:solidFill>
                            <a:schemeClr val="tx1"/>
                          </a:solidFill>
                        </a:rPr>
                        <a:t>M 12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Broccoli, Cauliflower &amp; Cheese Bake served with roast potatoes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7</a:t>
                      </a:r>
                      <a:r>
                        <a:rPr lang="en-GB" sz="800" baseline="0" dirty="0">
                          <a:solidFill>
                            <a:schemeClr val="tx1"/>
                          </a:solidFill>
                        </a:rPr>
                        <a:t> 2</a:t>
                      </a:r>
                      <a:endParaRPr lang="en-GB" sz="800" dirty="0">
                        <a:solidFill>
                          <a:schemeClr val="tx1"/>
                        </a:solidFill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Glamorgan sausages, mash, vegetables and gravy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aseline="0" dirty="0">
                          <a:solidFill>
                            <a:schemeClr val="tx1"/>
                          </a:solidFill>
                        </a:rPr>
                        <a:t>2 7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Vegetable nuggets, seasoned potato cubes with peas or beans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aseline="0" dirty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800" dirty="0">
                        <a:solidFill>
                          <a:schemeClr val="tx1"/>
                        </a:solidFill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7842">
                <a:tc rowSpan="2">
                  <a:txBody>
                    <a:bodyPr/>
                    <a:lstStyle/>
                    <a:p>
                      <a:r>
                        <a:rPr lang="en-GB" sz="1000" b="1" dirty="0"/>
                        <a:t>   </a:t>
                      </a:r>
                      <a:r>
                        <a:rPr lang="en-GB" sz="1000" b="1" baseline="0" dirty="0"/>
                        <a:t>   </a:t>
                      </a:r>
                      <a:r>
                        <a:rPr lang="en-GB" sz="1000" b="1" dirty="0"/>
                        <a:t>    ALLERGEN KEY</a:t>
                      </a:r>
                    </a:p>
                    <a:p>
                      <a:endParaRPr lang="en-GB" sz="500" b="1" dirty="0"/>
                    </a:p>
                    <a:p>
                      <a:endParaRPr lang="en-GB" sz="500" b="1" dirty="0"/>
                    </a:p>
                  </a:txBody>
                  <a:tcPr marL="99060" marR="9906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i="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Jacket potato </a:t>
                      </a:r>
                      <a:r>
                        <a:rPr lang="en-GB" sz="900" i="0" baseline="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with cheese, carrots &amp; cucumber</a:t>
                      </a:r>
                      <a:endParaRPr lang="en-GB" sz="900" i="0" dirty="0">
                        <a:solidFill>
                          <a:srgbClr val="0070C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GB" sz="800" dirty="0">
                          <a:effectLst/>
                          <a:latin typeface="Calibri"/>
                          <a:cs typeface="Times New Roman"/>
                        </a:rPr>
                        <a:t>7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Jacket potato with cheese and beans</a:t>
                      </a:r>
                      <a:endParaRPr lang="en-GB" sz="9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GB" sz="800" dirty="0">
                          <a:effectLst/>
                          <a:latin typeface="Calibri"/>
                          <a:cs typeface="Times New Roman"/>
                        </a:rPr>
                        <a:t>7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kern="1200" dirty="0">
                          <a:solidFill>
                            <a:srgbClr val="0070C0"/>
                          </a:solidFill>
                          <a:effectLst/>
                          <a:latin typeface="Comic Sans MS"/>
                          <a:ea typeface="Calibri"/>
                          <a:cs typeface="Arial"/>
                        </a:rPr>
                        <a:t>Jacket Potato with beans and salad</a:t>
                      </a:r>
                      <a:endParaRPr lang="en-GB" sz="9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GB" sz="7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Jacket</a:t>
                      </a:r>
                      <a:r>
                        <a:rPr lang="en-GB" sz="900" baseline="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 potato with chicken mayo</a:t>
                      </a:r>
                      <a:endParaRPr lang="en-GB" sz="900" dirty="0">
                        <a:solidFill>
                          <a:srgbClr val="0070C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GB" sz="800" dirty="0">
                          <a:effectLst/>
                          <a:latin typeface="Calibri"/>
                          <a:cs typeface="Times New Roman"/>
                        </a:rPr>
                        <a:t>4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Jacket potato with cheese and beans</a:t>
                      </a:r>
                      <a:endParaRPr lang="en-GB" sz="9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7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26073">
                <a:tc vMerge="1">
                  <a:txBody>
                    <a:bodyPr/>
                    <a:lstStyle/>
                    <a:p>
                      <a:endParaRPr lang="en-GB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/>
                        <a:t>1 = Celery and Celeriac</a:t>
                      </a:r>
                      <a:br>
                        <a:rPr lang="en-GB" sz="750" b="1" dirty="0"/>
                      </a:br>
                      <a:r>
                        <a:rPr lang="en-GB" sz="750" b="1" dirty="0"/>
                        <a:t>e.g. stalks, seeds and leaves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br>
                        <a:rPr lang="en-GB" sz="750" b="1" dirty="0"/>
                      </a:br>
                      <a:r>
                        <a:rPr lang="en-GB" sz="750" b="1" dirty="0"/>
                        <a:t> 2 = Cereals containing Gluten</a:t>
                      </a:r>
                      <a:br>
                        <a:rPr lang="en-GB" sz="750" b="1" dirty="0"/>
                      </a:br>
                      <a:r>
                        <a:rPr lang="en-GB" sz="750" b="1" dirty="0"/>
                        <a:t>e.g. wheat, rye, barley, oats</a:t>
                      </a:r>
                      <a:endParaRPr lang="en-GB" sz="750" dirty="0">
                        <a:latin typeface="Comic Sans MS" panose="030F0702030302020204" pitchFamily="66" charset="0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750" b="1" dirty="0"/>
                        <a:t>3 =</a:t>
                      </a:r>
                      <a:r>
                        <a:rPr lang="en-GB" sz="750" b="1" baseline="0" dirty="0"/>
                        <a:t> Crustaceans</a:t>
                      </a:r>
                      <a:endParaRPr lang="en-GB" sz="750" b="1" dirty="0"/>
                    </a:p>
                    <a:p>
                      <a:pPr algn="ctr"/>
                      <a:br>
                        <a:rPr lang="en-GB" sz="750" b="1" dirty="0"/>
                      </a:br>
                      <a:r>
                        <a:rPr lang="en-GB" sz="750" b="1" dirty="0"/>
                        <a:t>4 = Eggs</a:t>
                      </a:r>
                    </a:p>
                    <a:p>
                      <a:pPr algn="ctr"/>
                      <a:endParaRPr lang="en-GB" sz="75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/>
                        <a:t>5 = Fish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750" b="1" dirty="0"/>
                        <a:t> 6 = Lupin Seeds and Flour</a:t>
                      </a:r>
                    </a:p>
                    <a:p>
                      <a:pPr algn="ctr"/>
                      <a:endParaRPr lang="en-GB" sz="750" b="1" dirty="0"/>
                    </a:p>
                    <a:p>
                      <a:pPr marL="0" indent="0" algn="ctr">
                        <a:buNone/>
                      </a:pPr>
                      <a:r>
                        <a:rPr lang="en-GB" sz="750" b="1" dirty="0"/>
                        <a:t>7 = Milk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/>
                        <a:t>8 = Molluscs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/>
                        <a:t>9 = Mustard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/>
                        <a:t>10 = Other Nuts</a:t>
                      </a:r>
                      <a:br>
                        <a:rPr lang="en-GB" sz="750" b="1" dirty="0"/>
                      </a:br>
                      <a:r>
                        <a:rPr lang="en-GB" sz="750" b="1" dirty="0"/>
                        <a:t>e.g. walnuts, cashews,</a:t>
                      </a:r>
                      <a:br>
                        <a:rPr lang="en-GB" sz="750" b="1" dirty="0"/>
                      </a:br>
                      <a:r>
                        <a:rPr lang="en-GB" sz="750" b="1" dirty="0"/>
                        <a:t>pecan, Brazil, pistachio,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br>
                        <a:rPr lang="en-GB" sz="750" b="1" dirty="0"/>
                      </a:br>
                      <a:r>
                        <a:rPr lang="en-GB" sz="750" b="1" dirty="0"/>
                        <a:t>11 = Peanuts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750" b="1" dirty="0"/>
                        <a:t>12 = Sesame Seeds</a:t>
                      </a:r>
                    </a:p>
                    <a:p>
                      <a:pPr algn="ctr"/>
                      <a:endParaRPr lang="en-GB" sz="750" b="1" dirty="0"/>
                    </a:p>
                    <a:p>
                      <a:pPr algn="ctr"/>
                      <a:r>
                        <a:rPr lang="en-GB" sz="750" b="1" dirty="0"/>
                        <a:t>13 = Soya</a:t>
                      </a:r>
                    </a:p>
                    <a:p>
                      <a:pPr algn="ctr"/>
                      <a:r>
                        <a:rPr lang="en-GB" sz="750" b="1" dirty="0"/>
                        <a:t>14 = Sulphur Dioxide and</a:t>
                      </a:r>
                      <a:br>
                        <a:rPr lang="en-GB" sz="750" b="1" dirty="0"/>
                      </a:br>
                      <a:r>
                        <a:rPr lang="en-GB" sz="750" b="1" dirty="0"/>
                        <a:t>Sulphites</a:t>
                      </a:r>
                      <a:endParaRPr lang="en-GB" sz="75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587326" y="317434"/>
            <a:ext cx="1831743" cy="40011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>
                <a:solidFill>
                  <a:srgbClr val="FFFF00"/>
                </a:solidFill>
                <a:latin typeface="Comic Sans MS" panose="030F0702030302020204" pitchFamily="66" charset="0"/>
              </a:rPr>
              <a:t>Fresh fruit, crusty bread and yogurts available daily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440832" y="-32909"/>
            <a:ext cx="21247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Lunch Menu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93668" y="5950843"/>
            <a:ext cx="466319" cy="675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9392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3666802"/>
              </p:ext>
            </p:extLst>
          </p:nvPr>
        </p:nvGraphicFramePr>
        <p:xfrm>
          <a:off x="70231" y="1077888"/>
          <a:ext cx="9779465" cy="2332966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{5940675A-B579-460E-94D1-54222C63F5DA}</a:tableStyleId>
              </a:tblPr>
              <a:tblGrid>
                <a:gridCol w="2689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46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06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019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1140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6874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8766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51224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1140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67851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14639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395092">
                <a:tc>
                  <a:txBody>
                    <a:bodyPr/>
                    <a:lstStyle/>
                    <a:p>
                      <a:endParaRPr lang="en-GB" sz="1100" b="1" dirty="0"/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/>
                        <a:t>MF Monday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/>
                        <a:t>Tuesday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u="none" dirty="0"/>
                        <a:t>Wednesday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u="none" baseline="0" dirty="0"/>
                        <a:t>Thursday</a:t>
                      </a:r>
                      <a:endParaRPr lang="en-GB" sz="1600" b="1" u="none" dirty="0"/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/>
                        <a:t>Friday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1410">
                <a:tc rowSpan="2">
                  <a:txBody>
                    <a:bodyPr/>
                    <a:lstStyle/>
                    <a:p>
                      <a:r>
                        <a:rPr lang="en-GB" sz="1000" b="1" dirty="0"/>
                        <a:t>            WEEK</a:t>
                      </a:r>
                      <a:r>
                        <a:rPr lang="en-GB" sz="1000" b="1" baseline="0" dirty="0"/>
                        <a:t> 3</a:t>
                      </a:r>
                      <a:r>
                        <a:rPr lang="en-GB" sz="1000" b="1" dirty="0"/>
                        <a:t> </a:t>
                      </a:r>
                    </a:p>
                  </a:txBody>
                  <a:tcPr marL="99060" marR="9906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Southern Quorn Burger in a roll &amp; potato salad</a:t>
                      </a:r>
                      <a:endParaRPr lang="en-GB" sz="8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algn="ctr"/>
                      <a:endParaRPr lang="en-GB" sz="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4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Sweet N Sour Chicken, rice &amp; sweetcorn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Roast chicken served with veg gravy, roast potatoes, stuffing and vegetables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2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Tuna pasta </a:t>
                      </a:r>
                      <a:r>
                        <a:rPr lang="es-ES" sz="900" dirty="0" err="1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bake</a:t>
                      </a:r>
                      <a:r>
                        <a:rPr lang="es-ES" sz="9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s-ES" sz="900" dirty="0" err="1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with</a:t>
                      </a:r>
                      <a:r>
                        <a:rPr lang="es-ES" sz="9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vegetables </a:t>
                      </a:r>
                      <a:r>
                        <a:rPr lang="es-ES" sz="900" dirty="0" err="1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with</a:t>
                      </a:r>
                      <a:r>
                        <a:rPr lang="es-ES" sz="9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s-ES" sz="900" dirty="0" err="1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garlic</a:t>
                      </a:r>
                      <a:r>
                        <a:rPr lang="es-ES" sz="9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bread &amp; </a:t>
                      </a:r>
                      <a:r>
                        <a:rPr lang="es-ES" sz="900" dirty="0" err="1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veg</a:t>
                      </a:r>
                      <a:endParaRPr lang="en-GB" sz="9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2 5 7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Battered Fish &amp; Chips with peas or beans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2 5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1410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Mac N cheese, Garlic bread &amp; Broccoli</a:t>
                      </a:r>
                    </a:p>
                  </a:txBody>
                  <a:tcPr marL="99060" marR="9906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2 7 13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Vegetable Lasagne, garlic bread &amp; salad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  <a:p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2 13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Quorn fillet, roast potatoes and vegetables with gravy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2 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Tomato &amp; roasted vegetable bake with garlic bread &amp; veg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1 2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Margarita pizza, chips, peas or beans 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2 7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9183"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 marL="99060" marR="9906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rgbClr val="0070C0"/>
                          </a:solidFill>
                          <a:effectLst/>
                          <a:latin typeface="Comic Sans MS"/>
                          <a:ea typeface="Calibri"/>
                          <a:cs typeface="Arial"/>
                        </a:rPr>
                        <a:t>Jacket Potato with beans and salad</a:t>
                      </a:r>
                      <a:endParaRPr lang="en-GB" sz="9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kern="1200" dirty="0">
                          <a:solidFill>
                            <a:srgbClr val="0070C0"/>
                          </a:solidFill>
                          <a:effectLst/>
                          <a:latin typeface="Comic Sans MS"/>
                          <a:ea typeface="Calibri"/>
                          <a:cs typeface="Arial"/>
                        </a:rPr>
                        <a:t>Jacket</a:t>
                      </a:r>
                      <a:r>
                        <a:rPr lang="en-GB" sz="900" kern="1200" baseline="0" dirty="0">
                          <a:solidFill>
                            <a:srgbClr val="0070C0"/>
                          </a:solidFill>
                          <a:effectLst/>
                          <a:latin typeface="Comic Sans MS"/>
                          <a:ea typeface="Calibri"/>
                          <a:cs typeface="Arial"/>
                        </a:rPr>
                        <a:t> potato with tuna mayo and salad</a:t>
                      </a:r>
                      <a:endParaRPr lang="en-GB" sz="9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4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kern="1200" dirty="0">
                          <a:solidFill>
                            <a:srgbClr val="0070C0"/>
                          </a:solidFill>
                          <a:effectLst/>
                          <a:latin typeface="Comic Sans MS"/>
                          <a:ea typeface="Calibri"/>
                          <a:cs typeface="Arial"/>
                        </a:rPr>
                        <a:t>Jacket</a:t>
                      </a:r>
                      <a:r>
                        <a:rPr lang="en-GB" sz="900" kern="1200" baseline="0" dirty="0">
                          <a:solidFill>
                            <a:srgbClr val="0070C0"/>
                          </a:solidFill>
                          <a:effectLst/>
                          <a:latin typeface="Comic Sans MS"/>
                          <a:ea typeface="Calibri"/>
                          <a:cs typeface="Arial"/>
                        </a:rPr>
                        <a:t> potato with cheese</a:t>
                      </a:r>
                      <a:endParaRPr lang="en-GB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GB" sz="700" dirty="0">
                          <a:effectLst/>
                          <a:latin typeface="Calibri"/>
                          <a:cs typeface="Times New Roman"/>
                        </a:rPr>
                        <a:t>7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rgbClr val="0070C0"/>
                          </a:solidFill>
                          <a:effectLst/>
                          <a:latin typeface="Comic Sans MS"/>
                          <a:ea typeface="Calibri"/>
                          <a:cs typeface="Arial"/>
                        </a:rPr>
                        <a:t>Jacket</a:t>
                      </a:r>
                      <a:r>
                        <a:rPr lang="en-GB" sz="900" kern="1200" baseline="0" dirty="0">
                          <a:solidFill>
                            <a:srgbClr val="0070C0"/>
                          </a:solidFill>
                          <a:effectLst/>
                          <a:latin typeface="Comic Sans MS"/>
                          <a:ea typeface="Calibri"/>
                          <a:cs typeface="Arial"/>
                        </a:rPr>
                        <a:t> potato with cheese and cherry tomatoes</a:t>
                      </a:r>
                      <a:endParaRPr lang="en-GB" sz="9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7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Jacket potato with</a:t>
                      </a:r>
                      <a:r>
                        <a:rPr lang="en-GB" sz="900" baseline="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 cheese and beans </a:t>
                      </a:r>
                      <a:endParaRPr lang="en-GB" sz="9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7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71" y="-92966"/>
            <a:ext cx="5764935" cy="1077889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821006" y="-89260"/>
            <a:ext cx="4016896" cy="1092607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GB" sz="900" b="1" u="sng" dirty="0"/>
          </a:p>
          <a:p>
            <a:pPr algn="ctr"/>
            <a:r>
              <a:rPr lang="en-GB" sz="800" u="sng" dirty="0">
                <a:solidFill>
                  <a:srgbClr val="FF0000"/>
                </a:solidFill>
              </a:rPr>
              <a:t>ALLERGENS</a:t>
            </a:r>
            <a:endParaRPr lang="en-GB" sz="800" dirty="0">
              <a:solidFill>
                <a:srgbClr val="FF0000"/>
              </a:solidFill>
            </a:endParaRPr>
          </a:p>
          <a:p>
            <a:r>
              <a:rPr lang="en-GB" sz="600" dirty="0">
                <a:solidFill>
                  <a:srgbClr val="FF0000"/>
                </a:solidFill>
              </a:rPr>
              <a:t> PLEASE REFER TO THE ALLERGEN  NUMBERS ON THE MENU THE 14 ALLERGENS CAN BE FOUND ON THE SCHOOL WEBSITE  AS WELL AS ON THE MENU BELOW</a:t>
            </a:r>
          </a:p>
          <a:p>
            <a:r>
              <a:rPr lang="en-GB" sz="600" dirty="0">
                <a:solidFill>
                  <a:srgbClr val="FF0000"/>
                </a:solidFill>
              </a:rPr>
              <a:t>IF YOUR CHILD HAS A SERVERE ALLERGY PLEASE SPEAK TO THE CATERING MANAGER ABOUT THEIR DIETARY REQUIREMENTS</a:t>
            </a:r>
          </a:p>
          <a:p>
            <a:r>
              <a:rPr lang="en-GB" sz="600" u="sng" dirty="0">
                <a:solidFill>
                  <a:srgbClr val="FF0000"/>
                </a:solidFill>
              </a:rPr>
              <a:t>ALTHOUGH EVERY EFFORT IS TAKEN TO AVOID CROSS CONTAMINTION WE CANNOT GUARENTEE THAT ALL OF OUR HOMEMADE PRODUCTS ARE 100% GLUTEN FREE AND NUT FREE AS WE DO PREPARE OTHER SUCH FOOD ITEMS IN THE SAME KITCHEN</a:t>
            </a:r>
            <a:endParaRPr lang="en-GB" sz="600" b="1" u="sng" dirty="0">
              <a:solidFill>
                <a:srgbClr val="FF0000"/>
              </a:solidFill>
            </a:endParaRPr>
          </a:p>
          <a:p>
            <a:endParaRPr lang="en-GB" sz="600" b="1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1620403"/>
              </p:ext>
            </p:extLst>
          </p:nvPr>
        </p:nvGraphicFramePr>
        <p:xfrm>
          <a:off x="56456" y="3429000"/>
          <a:ext cx="9793088" cy="3318326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{5940675A-B579-460E-94D1-54222C63F5DA}</a:tableStyleId>
              </a:tblPr>
              <a:tblGrid>
                <a:gridCol w="2689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18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22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485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1140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0258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1896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49456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1376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674731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29552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380359">
                <a:tc>
                  <a:txBody>
                    <a:bodyPr/>
                    <a:lstStyle/>
                    <a:p>
                      <a:endParaRPr lang="en-GB" sz="1100" b="1" dirty="0"/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/>
                        <a:t>MF Monday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/>
                        <a:t>Tuesday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u="none" dirty="0"/>
                        <a:t>Wednesday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/>
                        <a:t>Thursday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/>
                        <a:t>Friday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4876">
                <a:tc rowSpan="2">
                  <a:txBody>
                    <a:bodyPr/>
                    <a:lstStyle/>
                    <a:p>
                      <a:r>
                        <a:rPr lang="en-GB" sz="1000" b="1" dirty="0"/>
                        <a:t>             WEEK 4</a:t>
                      </a:r>
                    </a:p>
                  </a:txBody>
                  <a:tcPr marL="99060" marR="9906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Vegetable sausages, hash brown &amp; veg</a:t>
                      </a:r>
                      <a:endParaRPr lang="en-GB" sz="9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aseline="0" dirty="0"/>
                        <a:t>2</a:t>
                      </a:r>
                    </a:p>
                    <a:p>
                      <a:r>
                        <a:rPr lang="en-GB" sz="800" baseline="0" dirty="0"/>
                        <a:t>7</a:t>
                      </a:r>
                    </a:p>
                    <a:p>
                      <a:r>
                        <a:rPr lang="en-GB" sz="800" baseline="0" dirty="0"/>
                        <a:t>9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9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Beef burger (without bun) herby potatoes &amp; peas</a:t>
                      </a:r>
                      <a:endParaRPr lang="en-GB" sz="9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1 2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Roast chicken served with veg gravy, roast potatoes, stuffing and vegetables</a:t>
                      </a:r>
                    </a:p>
                    <a:p>
                      <a:pPr algn="ctr"/>
                      <a:endParaRPr lang="en-GB" sz="9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2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Beef lasagne, garlic bread and salad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2 7 13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Jumbo fish finger, sweet potato fries with beans or peas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2 5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8698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Vegetable stir fry, rice &amp; spring roll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2 </a:t>
                      </a:r>
                    </a:p>
                    <a:p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13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Cheese, Pepper &amp; Onion roll, Herby potatoes &amp; peas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2 7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Vegetable quiche, roast potatoes &amp; vegetables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2 4 7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Pasta with tomato &amp; basil sauce, Garlic Bread and veg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2 7 13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Provençale bean wrap, sweet potato fries &amp; peas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2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8608">
                <a:tc rowSpan="2">
                  <a:txBody>
                    <a:bodyPr/>
                    <a:lstStyle/>
                    <a:p>
                      <a:r>
                        <a:rPr lang="en-GB" sz="1400" b="1" dirty="0"/>
                        <a:t>        </a:t>
                      </a:r>
                      <a:r>
                        <a:rPr lang="en-GB" sz="1050" b="1" dirty="0"/>
                        <a:t>ALLERGEN KEY</a:t>
                      </a:r>
                    </a:p>
                  </a:txBody>
                  <a:tcPr marL="99060" marR="9906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rgbClr val="0070C0"/>
                          </a:solidFill>
                          <a:effectLst/>
                          <a:latin typeface="Comic Sans MS"/>
                          <a:ea typeface="Calibri"/>
                          <a:cs typeface="Arial"/>
                        </a:rPr>
                        <a:t>Jacket</a:t>
                      </a:r>
                      <a:r>
                        <a:rPr lang="en-GB" sz="900" kern="1200" baseline="0" dirty="0">
                          <a:solidFill>
                            <a:srgbClr val="0070C0"/>
                          </a:solidFill>
                          <a:effectLst/>
                          <a:latin typeface="Comic Sans MS"/>
                          <a:ea typeface="Calibri"/>
                          <a:cs typeface="Arial"/>
                        </a:rPr>
                        <a:t> potato with tuna mayo and salad</a:t>
                      </a:r>
                      <a:endParaRPr lang="en-GB" sz="9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4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i="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Jacket Potato With Tuna Mayo &amp; Salad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4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i="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Jacket potato </a:t>
                      </a:r>
                      <a:r>
                        <a:rPr lang="en-GB" sz="900" i="0" baseline="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with cheese, carrots &amp; cucumber</a:t>
                      </a:r>
                      <a:endParaRPr lang="en-GB" sz="900" i="0" dirty="0">
                        <a:solidFill>
                          <a:srgbClr val="0070C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GB" sz="800" dirty="0">
                          <a:effectLst/>
                          <a:latin typeface="Calibri"/>
                          <a:cs typeface="Times New Roman"/>
                        </a:rPr>
                        <a:t>7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Jacket</a:t>
                      </a:r>
                      <a:r>
                        <a:rPr lang="en-GB" sz="900" baseline="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 potato with chicken mayo</a:t>
                      </a:r>
                      <a:endParaRPr lang="en-GB" sz="900" dirty="0">
                        <a:solidFill>
                          <a:srgbClr val="0070C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4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Jacket potato with</a:t>
                      </a:r>
                      <a:r>
                        <a:rPr lang="en-GB" sz="900" baseline="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 cheese and beans</a:t>
                      </a:r>
                      <a:endParaRPr lang="en-GB" sz="9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7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80581">
                <a:tc vMerge="1">
                  <a:txBody>
                    <a:bodyPr/>
                    <a:lstStyle/>
                    <a:p>
                      <a:endParaRPr lang="en-GB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/>
                        <a:t>1 = Celery and Celeriac</a:t>
                      </a:r>
                      <a:br>
                        <a:rPr lang="en-GB" sz="700" b="1" dirty="0"/>
                      </a:br>
                      <a:r>
                        <a:rPr lang="en-GB" sz="700" b="1" dirty="0"/>
                        <a:t>e.g. stalks, seeds and leaves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br>
                        <a:rPr lang="en-GB" sz="700" b="1" dirty="0"/>
                      </a:br>
                      <a:r>
                        <a:rPr lang="en-GB" sz="700" b="1" dirty="0"/>
                        <a:t> 2 = Cereals containing Gluten</a:t>
                      </a:r>
                      <a:br>
                        <a:rPr lang="en-GB" sz="700" b="1" dirty="0"/>
                      </a:br>
                      <a:r>
                        <a:rPr lang="en-GB" sz="700" b="1" dirty="0"/>
                        <a:t>e.g. wheat, rye, barley, oats</a:t>
                      </a:r>
                      <a:br>
                        <a:rPr lang="en-GB" sz="700" b="1" dirty="0"/>
                      </a:br>
                      <a:br>
                        <a:rPr lang="en-GB" sz="700" b="1" dirty="0"/>
                      </a:br>
                      <a:endParaRPr lang="en-GB" sz="700" dirty="0">
                        <a:latin typeface="Comic Sans MS" panose="030F0702030302020204" pitchFamily="66" charset="0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700" b="1" dirty="0"/>
                        <a:t>3 =</a:t>
                      </a:r>
                      <a:r>
                        <a:rPr lang="en-GB" sz="700" b="1" baseline="0" dirty="0"/>
                        <a:t> Crustaceans</a:t>
                      </a:r>
                      <a:endParaRPr lang="en-GB" sz="700" b="1" dirty="0"/>
                    </a:p>
                    <a:p>
                      <a:pPr algn="ctr"/>
                      <a:br>
                        <a:rPr lang="en-GB" sz="700" b="1" dirty="0"/>
                      </a:br>
                      <a:r>
                        <a:rPr lang="en-GB" sz="700" b="1" dirty="0"/>
                        <a:t>4 = Eggs</a:t>
                      </a:r>
                    </a:p>
                    <a:p>
                      <a:pPr algn="ctr"/>
                      <a:endParaRPr lang="en-GB" sz="7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/>
                        <a:t>5 = Fish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700" b="1" dirty="0"/>
                        <a:t> 6 = Lupin Seeds and Flour</a:t>
                      </a:r>
                    </a:p>
                    <a:p>
                      <a:pPr algn="ctr"/>
                      <a:endParaRPr lang="en-GB" sz="700" b="1" dirty="0"/>
                    </a:p>
                    <a:p>
                      <a:pPr marL="0" indent="0" algn="ctr">
                        <a:buNone/>
                      </a:pPr>
                      <a:r>
                        <a:rPr lang="en-GB" sz="700" b="1" dirty="0"/>
                        <a:t>7 = Milk</a:t>
                      </a:r>
                    </a:p>
                    <a:p>
                      <a:pPr marL="0" indent="0" algn="ctr">
                        <a:buNone/>
                      </a:pPr>
                      <a:endParaRPr lang="en-GB" sz="700" b="1" dirty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/>
                        <a:t>8 = Molluscs</a:t>
                      </a:r>
                    </a:p>
                    <a:p>
                      <a:pPr marL="228600" indent="-228600" algn="ctr">
                        <a:buAutoNum type="arabicPlain" startAt="7"/>
                      </a:pPr>
                      <a:endParaRPr lang="en-GB" sz="700" b="1" dirty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/>
                        <a:t>9 = Mustard</a:t>
                      </a:r>
                    </a:p>
                    <a:p>
                      <a:pPr algn="ctr"/>
                      <a:endParaRPr lang="en-GB" sz="700" b="1" dirty="0"/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/>
                        <a:t>10 = Other Nuts</a:t>
                      </a:r>
                      <a:br>
                        <a:rPr lang="en-GB" sz="700" b="1" dirty="0"/>
                      </a:br>
                      <a:r>
                        <a:rPr lang="en-GB" sz="700" b="1" dirty="0"/>
                        <a:t>e.g. walnuts, cashews,</a:t>
                      </a:r>
                      <a:br>
                        <a:rPr lang="en-GB" sz="700" b="1" dirty="0"/>
                      </a:br>
                      <a:r>
                        <a:rPr lang="en-GB" sz="700" b="1" dirty="0"/>
                        <a:t>pecan, Brazil, pistachio,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br>
                        <a:rPr lang="en-GB" sz="700" b="1" dirty="0"/>
                      </a:br>
                      <a:r>
                        <a:rPr lang="en-GB" sz="700" b="1" dirty="0"/>
                        <a:t>11 = Peanuts</a:t>
                      </a: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700" b="1" dirty="0"/>
                        <a:t>12 = Sesame Seeds</a:t>
                      </a:r>
                    </a:p>
                    <a:p>
                      <a:pPr algn="ctr"/>
                      <a:endParaRPr lang="en-GB" sz="700" b="1" dirty="0"/>
                    </a:p>
                    <a:p>
                      <a:pPr algn="ctr"/>
                      <a:r>
                        <a:rPr lang="en-GB" sz="700" b="1" dirty="0"/>
                        <a:t>13 = Soya</a:t>
                      </a:r>
                    </a:p>
                    <a:p>
                      <a:pPr algn="ctr"/>
                      <a:endParaRPr lang="en-GB" sz="700" b="1" dirty="0"/>
                    </a:p>
                    <a:p>
                      <a:pPr algn="ctr"/>
                      <a:r>
                        <a:rPr lang="en-GB" sz="700" b="1" dirty="0"/>
                        <a:t>14 = Sulphur Dioxide and</a:t>
                      </a:r>
                      <a:br>
                        <a:rPr lang="en-GB" sz="700" b="1" dirty="0"/>
                      </a:br>
                      <a:r>
                        <a:rPr lang="en-GB" sz="700" b="1" dirty="0"/>
                        <a:t>Sulphites</a:t>
                      </a:r>
                      <a:br>
                        <a:rPr lang="en-GB" sz="700" b="1" dirty="0"/>
                      </a:br>
                      <a:endParaRPr lang="en-GB" sz="700" b="1" dirty="0"/>
                    </a:p>
                    <a:p>
                      <a:pPr algn="ctr"/>
                      <a:br>
                        <a:rPr lang="en-GB" sz="700" b="1" dirty="0"/>
                      </a:br>
                      <a:br>
                        <a:rPr lang="en-GB" sz="700" b="1" dirty="0"/>
                      </a:br>
                      <a:endParaRPr lang="en-GB" sz="7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604993" y="368109"/>
            <a:ext cx="1872208" cy="40011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>
                <a:solidFill>
                  <a:srgbClr val="FFFF00"/>
                </a:solidFill>
                <a:latin typeface="Comic Sans MS" panose="030F0702030302020204" pitchFamily="66" charset="0"/>
              </a:rPr>
              <a:t>Fresh fruit, crusty bread and yogurts available daily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96816" y="0"/>
            <a:ext cx="24885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Lunch  Menu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83377" y="5442560"/>
            <a:ext cx="466319" cy="675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605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3223</TotalTime>
  <Words>1070</Words>
  <Application>Microsoft Office PowerPoint</Application>
  <PresentationFormat>A4 Paper (210x297 mm)</PresentationFormat>
  <Paragraphs>224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Comic Sans MS</vt:lpstr>
      <vt:lpstr>Times New Roman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Rhea Reynolds</dc:creator>
  <cp:lastModifiedBy>Josephine Bellman</cp:lastModifiedBy>
  <cp:revision>169</cp:revision>
  <cp:lastPrinted>2023-07-24T14:24:14Z</cp:lastPrinted>
  <dcterms:created xsi:type="dcterms:W3CDTF">2014-04-02T14:42:00Z</dcterms:created>
  <dcterms:modified xsi:type="dcterms:W3CDTF">2023-11-02T11:47:44Z</dcterms:modified>
</cp:coreProperties>
</file>