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3"/>
  </p:notesMasterIdLst>
  <p:handoutMasterIdLst>
    <p:handoutMasterId r:id="rId14"/>
  </p:handoutMasterIdLst>
  <p:sldIdLst>
    <p:sldId id="256" r:id="rId2"/>
    <p:sldId id="267" r:id="rId3"/>
    <p:sldId id="260" r:id="rId4"/>
    <p:sldId id="271" r:id="rId5"/>
    <p:sldId id="270" r:id="rId6"/>
    <p:sldId id="259" r:id="rId7"/>
    <p:sldId id="262" r:id="rId8"/>
    <p:sldId id="265" r:id="rId9"/>
    <p:sldId id="263" r:id="rId10"/>
    <p:sldId id="272" r:id="rId11"/>
    <p:sldId id="266" r:id="rId12"/>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B64C9A-0339-974C-BE43-A86FCF7B7D64}" v="38" dt="2021-09-11T13:59:05.6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651" autoAdjust="0"/>
    <p:restoredTop sz="94660"/>
  </p:normalViewPr>
  <p:slideViewPr>
    <p:cSldViewPr snapToGrid="0">
      <p:cViewPr varScale="1">
        <p:scale>
          <a:sx n="83" d="100"/>
          <a:sy n="83" d="100"/>
        </p:scale>
        <p:origin x="840"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jpg"/></Relationships>
</file>

<file path=ppt/diagrams/_rels/drawing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jp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6B7D617A-1872-4314-99E5-D9707CFD9E48}"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409CC673-C72A-4C56-8C0B-687AD227C5B3}">
      <dgm:prSet custT="1"/>
      <dgm:spPr/>
      <dgm:t>
        <a:bodyPr/>
        <a:lstStyle/>
        <a:p>
          <a:pPr>
            <a:lnSpc>
              <a:spcPct val="100000"/>
            </a:lnSpc>
          </a:pPr>
          <a:r>
            <a:rPr lang="en-GB" sz="2800" u="sng" dirty="0"/>
            <a:t>Reading</a:t>
          </a:r>
          <a:r>
            <a:rPr lang="en-GB" sz="2800" dirty="0"/>
            <a:t> – 10 mins, 5 days a week.</a:t>
          </a:r>
          <a:endParaRPr lang="en-US" sz="2800" dirty="0"/>
        </a:p>
      </dgm:t>
    </dgm:pt>
    <dgm:pt modelId="{2D5520E6-AAD4-4F22-9F58-DFE914A9E486}" type="parTrans" cxnId="{408D6E20-3266-49BC-9D82-62FA55A383C9}">
      <dgm:prSet/>
      <dgm:spPr/>
      <dgm:t>
        <a:bodyPr/>
        <a:lstStyle/>
        <a:p>
          <a:endParaRPr lang="en-US"/>
        </a:p>
      </dgm:t>
    </dgm:pt>
    <dgm:pt modelId="{848C4A40-5BF5-4875-AFCC-AAF6516883D9}" type="sibTrans" cxnId="{408D6E20-3266-49BC-9D82-62FA55A383C9}">
      <dgm:prSet/>
      <dgm:spPr/>
      <dgm:t>
        <a:bodyPr/>
        <a:lstStyle/>
        <a:p>
          <a:endParaRPr lang="en-US"/>
        </a:p>
      </dgm:t>
    </dgm:pt>
    <dgm:pt modelId="{E37D671D-85E2-48E1-B425-ACBE4EE83B3F}">
      <dgm:prSet custT="1"/>
      <dgm:spPr/>
      <dgm:t>
        <a:bodyPr/>
        <a:lstStyle/>
        <a:p>
          <a:pPr>
            <a:lnSpc>
              <a:spcPct val="100000"/>
            </a:lnSpc>
          </a:pPr>
          <a:r>
            <a:rPr lang="en-GB" sz="2000" u="sng" dirty="0"/>
            <a:t>Homework</a:t>
          </a:r>
          <a:r>
            <a:rPr lang="en-GB" sz="2000" dirty="0"/>
            <a:t> – Challenge of the Week</a:t>
          </a:r>
        </a:p>
        <a:p>
          <a:pPr>
            <a:lnSpc>
              <a:spcPct val="100000"/>
            </a:lnSpc>
          </a:pPr>
          <a:r>
            <a:rPr lang="en-US" sz="2000" dirty="0" err="1"/>
            <a:t>Maths</a:t>
          </a:r>
          <a:r>
            <a:rPr lang="en-US" sz="2000" dirty="0"/>
            <a:t> or literacy based activity (folder to be sent home on a Friday and homework to be brought back by Tuesday) </a:t>
          </a:r>
          <a:endParaRPr lang="en-US" sz="2400" dirty="0"/>
        </a:p>
      </dgm:t>
    </dgm:pt>
    <dgm:pt modelId="{467CF846-107D-4E46-88DD-9E02377B8BBF}" type="parTrans" cxnId="{6AAB1B4F-26D1-42F7-9D4F-C2549EFE6BC8}">
      <dgm:prSet/>
      <dgm:spPr/>
      <dgm:t>
        <a:bodyPr/>
        <a:lstStyle/>
        <a:p>
          <a:endParaRPr lang="en-US"/>
        </a:p>
      </dgm:t>
    </dgm:pt>
    <dgm:pt modelId="{E486CD7C-FD71-4901-A064-491106F4B6DB}" type="sibTrans" cxnId="{6AAB1B4F-26D1-42F7-9D4F-C2549EFE6BC8}">
      <dgm:prSet/>
      <dgm:spPr/>
      <dgm:t>
        <a:bodyPr/>
        <a:lstStyle/>
        <a:p>
          <a:endParaRPr lang="en-US"/>
        </a:p>
      </dgm:t>
    </dgm:pt>
    <dgm:pt modelId="{9561334A-3B43-48B7-A80F-49BDA5B7D7A2}">
      <dgm:prSet custT="1"/>
      <dgm:spPr/>
      <dgm:t>
        <a:bodyPr/>
        <a:lstStyle/>
        <a:p>
          <a:pPr>
            <a:lnSpc>
              <a:spcPct val="100000"/>
            </a:lnSpc>
          </a:pPr>
          <a:r>
            <a:rPr lang="en-GB" sz="2000" u="sng" dirty="0"/>
            <a:t>Phonics</a:t>
          </a:r>
          <a:r>
            <a:rPr lang="en-GB" sz="2000" dirty="0"/>
            <a:t> (sound mat) – We will be sending home a phonics homework folder. </a:t>
          </a:r>
          <a:endParaRPr lang="en-US" sz="2000" dirty="0"/>
        </a:p>
      </dgm:t>
    </dgm:pt>
    <dgm:pt modelId="{97B0C5D4-70CB-403E-9B11-6ACD57D54FB9}" type="parTrans" cxnId="{31CA4490-5666-412D-B8A7-4DE6AD9B23B5}">
      <dgm:prSet/>
      <dgm:spPr/>
      <dgm:t>
        <a:bodyPr/>
        <a:lstStyle/>
        <a:p>
          <a:endParaRPr lang="en-US"/>
        </a:p>
      </dgm:t>
    </dgm:pt>
    <dgm:pt modelId="{90D88C31-1D2B-49CF-B6B1-FBFD407A9008}" type="sibTrans" cxnId="{31CA4490-5666-412D-B8A7-4DE6AD9B23B5}">
      <dgm:prSet/>
      <dgm:spPr/>
      <dgm:t>
        <a:bodyPr/>
        <a:lstStyle/>
        <a:p>
          <a:endParaRPr lang="en-US"/>
        </a:p>
      </dgm:t>
    </dgm:pt>
    <dgm:pt modelId="{1E2FB6F9-3F1E-413B-9BE3-D432782727B1}" type="pres">
      <dgm:prSet presAssocID="{6B7D617A-1872-4314-99E5-D9707CFD9E48}" presName="root" presStyleCnt="0">
        <dgm:presLayoutVars>
          <dgm:dir/>
          <dgm:resizeHandles val="exact"/>
        </dgm:presLayoutVars>
      </dgm:prSet>
      <dgm:spPr/>
    </dgm:pt>
    <dgm:pt modelId="{F80ABC6C-189A-48D8-8999-0D5BBB6FE453}" type="pres">
      <dgm:prSet presAssocID="{409CC673-C72A-4C56-8C0B-687AD227C5B3}" presName="compNode" presStyleCnt="0"/>
      <dgm:spPr/>
    </dgm:pt>
    <dgm:pt modelId="{E788EF16-4E38-48B0-97C0-6C14209251CD}" type="pres">
      <dgm:prSet presAssocID="{409CC673-C72A-4C56-8C0B-687AD227C5B3}" presName="bgRect" presStyleLbl="bgShp" presStyleIdx="0" presStyleCnt="3"/>
      <dgm:spPr/>
    </dgm:pt>
    <dgm:pt modelId="{42CE3C61-5372-42EB-B697-B6ECFF587C8F}" type="pres">
      <dgm:prSet presAssocID="{409CC673-C72A-4C56-8C0B-687AD227C5B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72CA4CE7-7117-4B8C-8BE1-E4A0EFD94B29}" type="pres">
      <dgm:prSet presAssocID="{409CC673-C72A-4C56-8C0B-687AD227C5B3}" presName="spaceRect" presStyleCnt="0"/>
      <dgm:spPr/>
    </dgm:pt>
    <dgm:pt modelId="{4F263339-8174-4E1C-8130-AB9D9E7B8F0A}" type="pres">
      <dgm:prSet presAssocID="{409CC673-C72A-4C56-8C0B-687AD227C5B3}" presName="parTx" presStyleLbl="revTx" presStyleIdx="0" presStyleCnt="3">
        <dgm:presLayoutVars>
          <dgm:chMax val="0"/>
          <dgm:chPref val="0"/>
        </dgm:presLayoutVars>
      </dgm:prSet>
      <dgm:spPr/>
    </dgm:pt>
    <dgm:pt modelId="{AC370972-E88B-41F3-9D29-2C2598B4D977}" type="pres">
      <dgm:prSet presAssocID="{848C4A40-5BF5-4875-AFCC-AAF6516883D9}" presName="sibTrans" presStyleCnt="0"/>
      <dgm:spPr/>
    </dgm:pt>
    <dgm:pt modelId="{32F4BC84-EA8C-4141-A576-728D79D13634}" type="pres">
      <dgm:prSet presAssocID="{E37D671D-85E2-48E1-B425-ACBE4EE83B3F}" presName="compNode" presStyleCnt="0"/>
      <dgm:spPr/>
    </dgm:pt>
    <dgm:pt modelId="{5951B776-F4A1-4BDF-8540-F69CE6367C0E}" type="pres">
      <dgm:prSet presAssocID="{E37D671D-85E2-48E1-B425-ACBE4EE83B3F}" presName="bgRect" presStyleLbl="bgShp" presStyleIdx="1" presStyleCnt="3"/>
      <dgm:spPr/>
    </dgm:pt>
    <dgm:pt modelId="{9A00C55B-D850-4988-B5FA-69D26A45935D}" type="pres">
      <dgm:prSet presAssocID="{E37D671D-85E2-48E1-B425-ACBE4EE83B3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l="-27000" r="-27000"/>
          </a:stretch>
        </a:blipFill>
        <a:ln>
          <a:noFill/>
        </a:ln>
      </dgm:spPr>
    </dgm:pt>
    <dgm:pt modelId="{1E34D405-EFFE-43E8-A5DB-CB841A4843C0}" type="pres">
      <dgm:prSet presAssocID="{E37D671D-85E2-48E1-B425-ACBE4EE83B3F}" presName="spaceRect" presStyleCnt="0"/>
      <dgm:spPr/>
    </dgm:pt>
    <dgm:pt modelId="{8DEC82DA-AC89-4696-854B-FA51ED6461DF}" type="pres">
      <dgm:prSet presAssocID="{E37D671D-85E2-48E1-B425-ACBE4EE83B3F}" presName="parTx" presStyleLbl="revTx" presStyleIdx="1" presStyleCnt="3">
        <dgm:presLayoutVars>
          <dgm:chMax val="0"/>
          <dgm:chPref val="0"/>
        </dgm:presLayoutVars>
      </dgm:prSet>
      <dgm:spPr/>
    </dgm:pt>
    <dgm:pt modelId="{4CDC7156-7683-442A-BB89-0DF17C09B520}" type="pres">
      <dgm:prSet presAssocID="{E486CD7C-FD71-4901-A064-491106F4B6DB}" presName="sibTrans" presStyleCnt="0"/>
      <dgm:spPr/>
    </dgm:pt>
    <dgm:pt modelId="{FDEDECA2-858D-44D4-86DA-D3A12C3D0AFF}" type="pres">
      <dgm:prSet presAssocID="{9561334A-3B43-48B7-A80F-49BDA5B7D7A2}" presName="compNode" presStyleCnt="0"/>
      <dgm:spPr/>
    </dgm:pt>
    <dgm:pt modelId="{837A84E3-723A-431F-8D58-14C96AFE0258}" type="pres">
      <dgm:prSet presAssocID="{9561334A-3B43-48B7-A80F-49BDA5B7D7A2}" presName="bgRect" presStyleLbl="bgShp" presStyleIdx="2" presStyleCnt="3" custLinFactNeighborX="-3942" custLinFactNeighborY="-496"/>
      <dgm:spPr/>
    </dgm:pt>
    <dgm:pt modelId="{63D83928-3ADE-436C-AE3B-6DFF3279A334}" type="pres">
      <dgm:prSet presAssocID="{9561334A-3B43-48B7-A80F-49BDA5B7D7A2}" presName="iconRect" presStyleLbl="node1" presStyleIdx="2" presStyleCnt="3"/>
      <dgm:spPr>
        <a:blipFill>
          <a:blip xmlns:r="http://schemas.openxmlformats.org/officeDocument/2006/relationships" r:embed="rId4">
            <a:extLst>
              <a:ext uri="{28A0092B-C50C-407E-A947-70E740481C1C}">
                <a14:useLocalDpi xmlns:a14="http://schemas.microsoft.com/office/drawing/2010/main" val="0"/>
              </a:ext>
            </a:extLst>
          </a:blip>
          <a:srcRect/>
          <a:stretch>
            <a:fillRect t="-3000" b="-3000"/>
          </a:stretch>
        </a:blipFill>
        <a:ln>
          <a:noFill/>
        </a:ln>
      </dgm:spPr>
    </dgm:pt>
    <dgm:pt modelId="{E182C73F-728E-4230-B6D2-7721B2C2CA9B}" type="pres">
      <dgm:prSet presAssocID="{9561334A-3B43-48B7-A80F-49BDA5B7D7A2}" presName="spaceRect" presStyleCnt="0"/>
      <dgm:spPr/>
    </dgm:pt>
    <dgm:pt modelId="{B0C176DE-958F-4EE0-A459-8A33A206F7B3}" type="pres">
      <dgm:prSet presAssocID="{9561334A-3B43-48B7-A80F-49BDA5B7D7A2}" presName="parTx" presStyleLbl="revTx" presStyleIdx="2" presStyleCnt="3" custScaleX="112670">
        <dgm:presLayoutVars>
          <dgm:chMax val="0"/>
          <dgm:chPref val="0"/>
        </dgm:presLayoutVars>
      </dgm:prSet>
      <dgm:spPr/>
    </dgm:pt>
  </dgm:ptLst>
  <dgm:cxnLst>
    <dgm:cxn modelId="{9B3F7B13-9306-364B-963C-3105B0BC0F9B}" type="presOf" srcId="{6B7D617A-1872-4314-99E5-D9707CFD9E48}" destId="{1E2FB6F9-3F1E-413B-9BE3-D432782727B1}" srcOrd="0" destOrd="0" presId="urn:microsoft.com/office/officeart/2018/2/layout/IconVerticalSolidList"/>
    <dgm:cxn modelId="{408D6E20-3266-49BC-9D82-62FA55A383C9}" srcId="{6B7D617A-1872-4314-99E5-D9707CFD9E48}" destId="{409CC673-C72A-4C56-8C0B-687AD227C5B3}" srcOrd="0" destOrd="0" parTransId="{2D5520E6-AAD4-4F22-9F58-DFE914A9E486}" sibTransId="{848C4A40-5BF5-4875-AFCC-AAF6516883D9}"/>
    <dgm:cxn modelId="{34C71563-356E-2E46-8D34-FB9567B142A8}" type="presOf" srcId="{9561334A-3B43-48B7-A80F-49BDA5B7D7A2}" destId="{B0C176DE-958F-4EE0-A459-8A33A206F7B3}" srcOrd="0" destOrd="0" presId="urn:microsoft.com/office/officeart/2018/2/layout/IconVerticalSolidList"/>
    <dgm:cxn modelId="{6AAB1B4F-26D1-42F7-9D4F-C2549EFE6BC8}" srcId="{6B7D617A-1872-4314-99E5-D9707CFD9E48}" destId="{E37D671D-85E2-48E1-B425-ACBE4EE83B3F}" srcOrd="1" destOrd="0" parTransId="{467CF846-107D-4E46-88DD-9E02377B8BBF}" sibTransId="{E486CD7C-FD71-4901-A064-491106F4B6DB}"/>
    <dgm:cxn modelId="{C283998D-1362-5C48-8A36-DDB5FCD2DD4B}" type="presOf" srcId="{E37D671D-85E2-48E1-B425-ACBE4EE83B3F}" destId="{8DEC82DA-AC89-4696-854B-FA51ED6461DF}" srcOrd="0" destOrd="0" presId="urn:microsoft.com/office/officeart/2018/2/layout/IconVerticalSolidList"/>
    <dgm:cxn modelId="{31CA4490-5666-412D-B8A7-4DE6AD9B23B5}" srcId="{6B7D617A-1872-4314-99E5-D9707CFD9E48}" destId="{9561334A-3B43-48B7-A80F-49BDA5B7D7A2}" srcOrd="2" destOrd="0" parTransId="{97B0C5D4-70CB-403E-9B11-6ACD57D54FB9}" sibTransId="{90D88C31-1D2B-49CF-B6B1-FBFD407A9008}"/>
    <dgm:cxn modelId="{9E3F70C2-22CC-D146-9E24-6FCACB899FBD}" type="presOf" srcId="{409CC673-C72A-4C56-8C0B-687AD227C5B3}" destId="{4F263339-8174-4E1C-8130-AB9D9E7B8F0A}" srcOrd="0" destOrd="0" presId="urn:microsoft.com/office/officeart/2018/2/layout/IconVerticalSolidList"/>
    <dgm:cxn modelId="{8D4C26BD-4781-DC4F-B5E1-E6A0833A4A0F}" type="presParOf" srcId="{1E2FB6F9-3F1E-413B-9BE3-D432782727B1}" destId="{F80ABC6C-189A-48D8-8999-0D5BBB6FE453}" srcOrd="0" destOrd="0" presId="urn:microsoft.com/office/officeart/2018/2/layout/IconVerticalSolidList"/>
    <dgm:cxn modelId="{3C08D7D6-6DCE-A84F-AB9C-6A9700D848DB}" type="presParOf" srcId="{F80ABC6C-189A-48D8-8999-0D5BBB6FE453}" destId="{E788EF16-4E38-48B0-97C0-6C14209251CD}" srcOrd="0" destOrd="0" presId="urn:microsoft.com/office/officeart/2018/2/layout/IconVerticalSolidList"/>
    <dgm:cxn modelId="{EF255460-6BE7-9240-BAB0-7D1B4267C91F}" type="presParOf" srcId="{F80ABC6C-189A-48D8-8999-0D5BBB6FE453}" destId="{42CE3C61-5372-42EB-B697-B6ECFF587C8F}" srcOrd="1" destOrd="0" presId="urn:microsoft.com/office/officeart/2018/2/layout/IconVerticalSolidList"/>
    <dgm:cxn modelId="{D1AC1DD2-F16E-7C4B-9BD5-7A5365A41B0D}" type="presParOf" srcId="{F80ABC6C-189A-48D8-8999-0D5BBB6FE453}" destId="{72CA4CE7-7117-4B8C-8BE1-E4A0EFD94B29}" srcOrd="2" destOrd="0" presId="urn:microsoft.com/office/officeart/2018/2/layout/IconVerticalSolidList"/>
    <dgm:cxn modelId="{6343E47D-903D-2D4C-88EE-AD4C7F3E383C}" type="presParOf" srcId="{F80ABC6C-189A-48D8-8999-0D5BBB6FE453}" destId="{4F263339-8174-4E1C-8130-AB9D9E7B8F0A}" srcOrd="3" destOrd="0" presId="urn:microsoft.com/office/officeart/2018/2/layout/IconVerticalSolidList"/>
    <dgm:cxn modelId="{02E75DAD-EDFD-3D4D-82EA-F3C17B2A3674}" type="presParOf" srcId="{1E2FB6F9-3F1E-413B-9BE3-D432782727B1}" destId="{AC370972-E88B-41F3-9D29-2C2598B4D977}" srcOrd="1" destOrd="0" presId="urn:microsoft.com/office/officeart/2018/2/layout/IconVerticalSolidList"/>
    <dgm:cxn modelId="{01283F2F-AE9B-3543-88FD-D209F9BDFC9A}" type="presParOf" srcId="{1E2FB6F9-3F1E-413B-9BE3-D432782727B1}" destId="{32F4BC84-EA8C-4141-A576-728D79D13634}" srcOrd="2" destOrd="0" presId="urn:microsoft.com/office/officeart/2018/2/layout/IconVerticalSolidList"/>
    <dgm:cxn modelId="{1DE3D9B8-484A-1E4C-A1BA-1AD3271A9529}" type="presParOf" srcId="{32F4BC84-EA8C-4141-A576-728D79D13634}" destId="{5951B776-F4A1-4BDF-8540-F69CE6367C0E}" srcOrd="0" destOrd="0" presId="urn:microsoft.com/office/officeart/2018/2/layout/IconVerticalSolidList"/>
    <dgm:cxn modelId="{7B3871E2-3378-614F-A38B-D957D82BB97B}" type="presParOf" srcId="{32F4BC84-EA8C-4141-A576-728D79D13634}" destId="{9A00C55B-D850-4988-B5FA-69D26A45935D}" srcOrd="1" destOrd="0" presId="urn:microsoft.com/office/officeart/2018/2/layout/IconVerticalSolidList"/>
    <dgm:cxn modelId="{F4DEA7F5-D138-8443-B9AD-CC378446C76A}" type="presParOf" srcId="{32F4BC84-EA8C-4141-A576-728D79D13634}" destId="{1E34D405-EFFE-43E8-A5DB-CB841A4843C0}" srcOrd="2" destOrd="0" presId="urn:microsoft.com/office/officeart/2018/2/layout/IconVerticalSolidList"/>
    <dgm:cxn modelId="{F697B1C6-C29E-6B4B-8BB4-2144D97933F0}" type="presParOf" srcId="{32F4BC84-EA8C-4141-A576-728D79D13634}" destId="{8DEC82DA-AC89-4696-854B-FA51ED6461DF}" srcOrd="3" destOrd="0" presId="urn:microsoft.com/office/officeart/2018/2/layout/IconVerticalSolidList"/>
    <dgm:cxn modelId="{094206E1-5836-B04D-8B27-59079A7B79AF}" type="presParOf" srcId="{1E2FB6F9-3F1E-413B-9BE3-D432782727B1}" destId="{4CDC7156-7683-442A-BB89-0DF17C09B520}" srcOrd="3" destOrd="0" presId="urn:microsoft.com/office/officeart/2018/2/layout/IconVerticalSolidList"/>
    <dgm:cxn modelId="{13FA8C62-FC2D-E046-AC16-B3635E42E746}" type="presParOf" srcId="{1E2FB6F9-3F1E-413B-9BE3-D432782727B1}" destId="{FDEDECA2-858D-44D4-86DA-D3A12C3D0AFF}" srcOrd="4" destOrd="0" presId="urn:microsoft.com/office/officeart/2018/2/layout/IconVerticalSolidList"/>
    <dgm:cxn modelId="{E5F26AA6-3D42-5C49-A513-473C2CFBAC62}" type="presParOf" srcId="{FDEDECA2-858D-44D4-86DA-D3A12C3D0AFF}" destId="{837A84E3-723A-431F-8D58-14C96AFE0258}" srcOrd="0" destOrd="0" presId="urn:microsoft.com/office/officeart/2018/2/layout/IconVerticalSolidList"/>
    <dgm:cxn modelId="{0899CDCF-1150-4644-BB2B-4FC2BA7C4B8D}" type="presParOf" srcId="{FDEDECA2-858D-44D4-86DA-D3A12C3D0AFF}" destId="{63D83928-3ADE-436C-AE3B-6DFF3279A334}" srcOrd="1" destOrd="0" presId="urn:microsoft.com/office/officeart/2018/2/layout/IconVerticalSolidList"/>
    <dgm:cxn modelId="{B2FFE38B-CC93-B347-B5D0-C2A88D53E5CD}" type="presParOf" srcId="{FDEDECA2-858D-44D4-86DA-D3A12C3D0AFF}" destId="{E182C73F-728E-4230-B6D2-7721B2C2CA9B}" srcOrd="2" destOrd="0" presId="urn:microsoft.com/office/officeart/2018/2/layout/IconVerticalSolidList"/>
    <dgm:cxn modelId="{370D340E-7BCB-3E4C-8C0F-A93CDA73BC09}" type="presParOf" srcId="{FDEDECA2-858D-44D4-86DA-D3A12C3D0AFF}" destId="{B0C176DE-958F-4EE0-A459-8A33A206F7B3}" srcOrd="3" destOrd="0" presId="urn:microsoft.com/office/officeart/2018/2/layout/IconVerticalSolidList"/>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88EF16-4E38-48B0-97C0-6C14209251CD}">
      <dsp:nvSpPr>
        <dsp:cNvPr id="0" name=""/>
        <dsp:cNvSpPr/>
      </dsp:nvSpPr>
      <dsp:spPr>
        <a:xfrm>
          <a:off x="-154231" y="9860"/>
          <a:ext cx="6982691" cy="1771705"/>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2CE3C61-5372-42EB-B697-B6ECFF587C8F}">
      <dsp:nvSpPr>
        <dsp:cNvPr id="0" name=""/>
        <dsp:cNvSpPr/>
      </dsp:nvSpPr>
      <dsp:spPr>
        <a:xfrm>
          <a:off x="381709" y="408494"/>
          <a:ext cx="974437" cy="97443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F263339-8174-4E1C-8130-AB9D9E7B8F0A}">
      <dsp:nvSpPr>
        <dsp:cNvPr id="0" name=""/>
        <dsp:cNvSpPr/>
      </dsp:nvSpPr>
      <dsp:spPr>
        <a:xfrm>
          <a:off x="1892088" y="9860"/>
          <a:ext cx="4932368" cy="1771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7505" tIns="187505" rIns="187505" bIns="187505" numCol="1" spcCol="1270" anchor="ctr" anchorCtr="0">
          <a:noAutofit/>
        </a:bodyPr>
        <a:lstStyle/>
        <a:p>
          <a:pPr marL="0" lvl="0" indent="0" algn="l" defTabSz="1244600">
            <a:lnSpc>
              <a:spcPct val="100000"/>
            </a:lnSpc>
            <a:spcBef>
              <a:spcPct val="0"/>
            </a:spcBef>
            <a:spcAft>
              <a:spcPct val="35000"/>
            </a:spcAft>
            <a:buNone/>
          </a:pPr>
          <a:r>
            <a:rPr lang="en-GB" sz="2800" u="sng" kern="1200" dirty="0"/>
            <a:t>Reading</a:t>
          </a:r>
          <a:r>
            <a:rPr lang="en-GB" sz="2800" kern="1200" dirty="0"/>
            <a:t> – 10 mins, 5 days a week.</a:t>
          </a:r>
          <a:endParaRPr lang="en-US" sz="2800" kern="1200" dirty="0"/>
        </a:p>
      </dsp:txBody>
      <dsp:txXfrm>
        <a:off x="1892088" y="9860"/>
        <a:ext cx="4932368" cy="1771705"/>
      </dsp:txXfrm>
    </dsp:sp>
    <dsp:sp modelId="{5951B776-F4A1-4BDF-8540-F69CE6367C0E}">
      <dsp:nvSpPr>
        <dsp:cNvPr id="0" name=""/>
        <dsp:cNvSpPr/>
      </dsp:nvSpPr>
      <dsp:spPr>
        <a:xfrm>
          <a:off x="-154231" y="2224492"/>
          <a:ext cx="6982691" cy="1771705"/>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A00C55B-D850-4988-B5FA-69D26A45935D}">
      <dsp:nvSpPr>
        <dsp:cNvPr id="0" name=""/>
        <dsp:cNvSpPr/>
      </dsp:nvSpPr>
      <dsp:spPr>
        <a:xfrm>
          <a:off x="381709" y="2623126"/>
          <a:ext cx="974437" cy="974437"/>
        </a:xfrm>
        <a:prstGeom prst="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27000" r="-27000"/>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DEC82DA-AC89-4696-854B-FA51ED6461DF}">
      <dsp:nvSpPr>
        <dsp:cNvPr id="0" name=""/>
        <dsp:cNvSpPr/>
      </dsp:nvSpPr>
      <dsp:spPr>
        <a:xfrm>
          <a:off x="1892088" y="2224492"/>
          <a:ext cx="4932368" cy="1771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7505" tIns="187505" rIns="187505" bIns="187505" numCol="1" spcCol="1270" anchor="ctr" anchorCtr="0">
          <a:noAutofit/>
        </a:bodyPr>
        <a:lstStyle/>
        <a:p>
          <a:pPr marL="0" lvl="0" indent="0" algn="l" defTabSz="889000">
            <a:lnSpc>
              <a:spcPct val="100000"/>
            </a:lnSpc>
            <a:spcBef>
              <a:spcPct val="0"/>
            </a:spcBef>
            <a:spcAft>
              <a:spcPct val="35000"/>
            </a:spcAft>
            <a:buNone/>
          </a:pPr>
          <a:r>
            <a:rPr lang="en-GB" sz="2000" u="sng" kern="1200" dirty="0"/>
            <a:t>Homework</a:t>
          </a:r>
          <a:r>
            <a:rPr lang="en-GB" sz="2000" kern="1200" dirty="0"/>
            <a:t> – Challenge of the Week</a:t>
          </a:r>
        </a:p>
        <a:p>
          <a:pPr marL="0" lvl="0" indent="0" algn="l" defTabSz="889000">
            <a:lnSpc>
              <a:spcPct val="100000"/>
            </a:lnSpc>
            <a:spcBef>
              <a:spcPct val="0"/>
            </a:spcBef>
            <a:spcAft>
              <a:spcPct val="35000"/>
            </a:spcAft>
            <a:buNone/>
          </a:pPr>
          <a:r>
            <a:rPr lang="en-US" sz="2000" kern="1200" dirty="0" err="1"/>
            <a:t>Maths</a:t>
          </a:r>
          <a:r>
            <a:rPr lang="en-US" sz="2000" kern="1200" dirty="0"/>
            <a:t> or literacy based activity (folder to be sent home on a Friday and homework to be brought back by Tuesday) </a:t>
          </a:r>
          <a:endParaRPr lang="en-US" sz="2400" kern="1200" dirty="0"/>
        </a:p>
      </dsp:txBody>
      <dsp:txXfrm>
        <a:off x="1892088" y="2224492"/>
        <a:ext cx="4932368" cy="1771705"/>
      </dsp:txXfrm>
    </dsp:sp>
    <dsp:sp modelId="{837A84E3-723A-431F-8D58-14C96AFE0258}">
      <dsp:nvSpPr>
        <dsp:cNvPr id="0" name=""/>
        <dsp:cNvSpPr/>
      </dsp:nvSpPr>
      <dsp:spPr>
        <a:xfrm>
          <a:off x="-154231" y="4430336"/>
          <a:ext cx="6982691" cy="1771705"/>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3D83928-3ADE-436C-AE3B-6DFF3279A334}">
      <dsp:nvSpPr>
        <dsp:cNvPr id="0" name=""/>
        <dsp:cNvSpPr/>
      </dsp:nvSpPr>
      <dsp:spPr>
        <a:xfrm>
          <a:off x="381709" y="4837757"/>
          <a:ext cx="974437" cy="974437"/>
        </a:xfrm>
        <a:prstGeom prst="rect">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t="-3000" b="-3000"/>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0C176DE-958F-4EE0-A459-8A33A206F7B3}">
      <dsp:nvSpPr>
        <dsp:cNvPr id="0" name=""/>
        <dsp:cNvSpPr/>
      </dsp:nvSpPr>
      <dsp:spPr>
        <a:xfrm>
          <a:off x="1579622" y="4439124"/>
          <a:ext cx="5557299" cy="17717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7505" tIns="187505" rIns="187505" bIns="187505" numCol="1" spcCol="1270" anchor="ctr" anchorCtr="0">
          <a:noAutofit/>
        </a:bodyPr>
        <a:lstStyle/>
        <a:p>
          <a:pPr marL="0" lvl="0" indent="0" algn="l" defTabSz="889000">
            <a:lnSpc>
              <a:spcPct val="100000"/>
            </a:lnSpc>
            <a:spcBef>
              <a:spcPct val="0"/>
            </a:spcBef>
            <a:spcAft>
              <a:spcPct val="35000"/>
            </a:spcAft>
            <a:buNone/>
          </a:pPr>
          <a:r>
            <a:rPr lang="en-GB" sz="2000" u="sng" kern="1200" dirty="0"/>
            <a:t>Phonics</a:t>
          </a:r>
          <a:r>
            <a:rPr lang="en-GB" sz="2000" kern="1200" dirty="0"/>
            <a:t> (sound mat) – We will be sending home a phonics homework folder. </a:t>
          </a:r>
          <a:endParaRPr lang="en-US" sz="2000" kern="1200" dirty="0"/>
        </a:p>
      </dsp:txBody>
      <dsp:txXfrm>
        <a:off x="1579622" y="4439124"/>
        <a:ext cx="5557299" cy="177170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0AAEE8F2-4A61-4721-BC4B-84A2B278EAC3}" type="datetimeFigureOut">
              <a:rPr lang="en-GB" smtClean="0"/>
              <a:t>14/09/2023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DF11C474-C7D0-4845-886F-FDBC550C8476}" type="slidenum">
              <a:rPr lang="en-GB" smtClean="0"/>
              <a:t>‹#›</a:t>
            </a:fld>
            <a:endParaRPr lang="en-GB"/>
          </a:p>
        </p:txBody>
      </p:sp>
    </p:spTree>
    <p:extLst>
      <p:ext uri="{BB962C8B-B14F-4D97-AF65-F5344CB8AC3E}">
        <p14:creationId xmlns:p14="http://schemas.microsoft.com/office/powerpoint/2010/main" val="40312447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62E614EE-1E0A-484B-9B6E-729C89FFE6BF}" type="datetimeFigureOut">
              <a:rPr lang="en-GB" smtClean="0"/>
              <a:t>14/09/2023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237B98E2-0147-483F-804B-6EA02C7956D3}" type="slidenum">
              <a:rPr lang="en-GB" smtClean="0"/>
              <a:t>‹#›</a:t>
            </a:fld>
            <a:endParaRPr lang="en-GB"/>
          </a:p>
        </p:txBody>
      </p:sp>
    </p:spTree>
    <p:extLst>
      <p:ext uri="{BB962C8B-B14F-4D97-AF65-F5344CB8AC3E}">
        <p14:creationId xmlns:p14="http://schemas.microsoft.com/office/powerpoint/2010/main" val="8613682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37B98E2-0147-483F-804B-6EA02C7956D3}" type="slidenum">
              <a:rPr lang="en-GB" smtClean="0"/>
              <a:t>1</a:t>
            </a:fld>
            <a:endParaRPr lang="en-GB"/>
          </a:p>
        </p:txBody>
      </p:sp>
    </p:spTree>
    <p:extLst>
      <p:ext uri="{BB962C8B-B14F-4D97-AF65-F5344CB8AC3E}">
        <p14:creationId xmlns:p14="http://schemas.microsoft.com/office/powerpoint/2010/main" val="36693222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37B98E2-0147-483F-804B-6EA02C7956D3}" type="slidenum">
              <a:rPr lang="en-GB" smtClean="0"/>
              <a:t>2</a:t>
            </a:fld>
            <a:endParaRPr lang="en-GB"/>
          </a:p>
        </p:txBody>
      </p:sp>
    </p:spTree>
    <p:extLst>
      <p:ext uri="{BB962C8B-B14F-4D97-AF65-F5344CB8AC3E}">
        <p14:creationId xmlns:p14="http://schemas.microsoft.com/office/powerpoint/2010/main" val="1857605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37B98E2-0147-483F-804B-6EA02C7956D3}" type="slidenum">
              <a:rPr lang="en-GB" smtClean="0"/>
              <a:t>3</a:t>
            </a:fld>
            <a:endParaRPr lang="en-GB"/>
          </a:p>
        </p:txBody>
      </p:sp>
    </p:spTree>
    <p:extLst>
      <p:ext uri="{BB962C8B-B14F-4D97-AF65-F5344CB8AC3E}">
        <p14:creationId xmlns:p14="http://schemas.microsoft.com/office/powerpoint/2010/main" val="19639962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37B98E2-0147-483F-804B-6EA02C7956D3}" type="slidenum">
              <a:rPr lang="en-GB" smtClean="0"/>
              <a:t>4</a:t>
            </a:fld>
            <a:endParaRPr lang="en-GB"/>
          </a:p>
        </p:txBody>
      </p:sp>
    </p:spTree>
    <p:extLst>
      <p:ext uri="{BB962C8B-B14F-4D97-AF65-F5344CB8AC3E}">
        <p14:creationId xmlns:p14="http://schemas.microsoft.com/office/powerpoint/2010/main" val="31174626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37B98E2-0147-483F-804B-6EA02C7956D3}" type="slidenum">
              <a:rPr lang="en-GB" smtClean="0"/>
              <a:t>5</a:t>
            </a:fld>
            <a:endParaRPr lang="en-GB"/>
          </a:p>
        </p:txBody>
      </p:sp>
    </p:spTree>
    <p:extLst>
      <p:ext uri="{BB962C8B-B14F-4D97-AF65-F5344CB8AC3E}">
        <p14:creationId xmlns:p14="http://schemas.microsoft.com/office/powerpoint/2010/main" val="27841452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37B98E2-0147-483F-804B-6EA02C7956D3}" type="slidenum">
              <a:rPr lang="en-GB" smtClean="0"/>
              <a:t>6</a:t>
            </a:fld>
            <a:endParaRPr lang="en-GB"/>
          </a:p>
        </p:txBody>
      </p:sp>
    </p:spTree>
    <p:extLst>
      <p:ext uri="{BB962C8B-B14F-4D97-AF65-F5344CB8AC3E}">
        <p14:creationId xmlns:p14="http://schemas.microsoft.com/office/powerpoint/2010/main" val="25210873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Expectation is that they will get changed independently and only occasionally need help.  Otherwise this can eat into valuable lesson time.</a:t>
            </a:r>
          </a:p>
        </p:txBody>
      </p:sp>
      <p:sp>
        <p:nvSpPr>
          <p:cNvPr id="4" name="Slide Number Placeholder 3"/>
          <p:cNvSpPr>
            <a:spLocks noGrp="1"/>
          </p:cNvSpPr>
          <p:nvPr>
            <p:ph type="sldNum" sz="quarter" idx="10"/>
          </p:nvPr>
        </p:nvSpPr>
        <p:spPr/>
        <p:txBody>
          <a:bodyPr/>
          <a:lstStyle/>
          <a:p>
            <a:fld id="{237B98E2-0147-483F-804B-6EA02C7956D3}" type="slidenum">
              <a:rPr lang="en-GB" smtClean="0"/>
              <a:t>7</a:t>
            </a:fld>
            <a:endParaRPr lang="en-GB"/>
          </a:p>
        </p:txBody>
      </p:sp>
    </p:spTree>
    <p:extLst>
      <p:ext uri="{BB962C8B-B14F-4D97-AF65-F5344CB8AC3E}">
        <p14:creationId xmlns:p14="http://schemas.microsoft.com/office/powerpoint/2010/main" val="26388634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37B98E2-0147-483F-804B-6EA02C7956D3}" type="slidenum">
              <a:rPr lang="en-GB" smtClean="0"/>
              <a:t>8</a:t>
            </a:fld>
            <a:endParaRPr lang="en-GB"/>
          </a:p>
        </p:txBody>
      </p:sp>
    </p:spTree>
    <p:extLst>
      <p:ext uri="{BB962C8B-B14F-4D97-AF65-F5344CB8AC3E}">
        <p14:creationId xmlns:p14="http://schemas.microsoft.com/office/powerpoint/2010/main" val="6041598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37B98E2-0147-483F-804B-6EA02C7956D3}" type="slidenum">
              <a:rPr lang="en-GB" smtClean="0"/>
              <a:t>9</a:t>
            </a:fld>
            <a:endParaRPr lang="en-GB"/>
          </a:p>
        </p:txBody>
      </p:sp>
    </p:spTree>
    <p:extLst>
      <p:ext uri="{BB962C8B-B14F-4D97-AF65-F5344CB8AC3E}">
        <p14:creationId xmlns:p14="http://schemas.microsoft.com/office/powerpoint/2010/main" val="10589024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37B98E2-0147-483F-804B-6EA02C7956D3}" type="slidenum">
              <a:rPr lang="en-GB" smtClean="0"/>
              <a:t>11</a:t>
            </a:fld>
            <a:endParaRPr lang="en-GB"/>
          </a:p>
        </p:txBody>
      </p:sp>
    </p:spTree>
    <p:extLst>
      <p:ext uri="{BB962C8B-B14F-4D97-AF65-F5344CB8AC3E}">
        <p14:creationId xmlns:p14="http://schemas.microsoft.com/office/powerpoint/2010/main" val="39337966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9/14/2023</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dirty="0"/>
              <a:t>9/14/2023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9/14/2023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9/14/2023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9/14/2023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9/14/2023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9/14/2023</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jpeg"/><Relationship Id="rId7"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9.png"/><Relationship Id="rId11" Type="http://schemas.openxmlformats.org/officeDocument/2006/relationships/image" Target="../media/image14.jpeg"/><Relationship Id="rId5" Type="http://schemas.openxmlformats.org/officeDocument/2006/relationships/image" Target="../media/image4.png"/><Relationship Id="rId10" Type="http://schemas.openxmlformats.org/officeDocument/2006/relationships/image" Target="../media/image13.jpeg"/><Relationship Id="rId4" Type="http://schemas.openxmlformats.org/officeDocument/2006/relationships/image" Target="../media/image3.png"/><Relationship Id="rId9" Type="http://schemas.openxmlformats.org/officeDocument/2006/relationships/image" Target="../media/image12.jpeg"/></Relationships>
</file>

<file path=ppt/slides/_rels/slide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2.jpeg"/><Relationship Id="rId7"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6.pn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s://www.youtube.com/watch?v=IwJx1NSineE" TargetMode="Externa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7.png"/><Relationship Id="rId7" Type="http://schemas.openxmlformats.org/officeDocument/2006/relationships/diagramColors" Target="../diagrams/colors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5.jpg"/><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98716" y="1886894"/>
            <a:ext cx="8075450" cy="1515533"/>
          </a:xfrm>
        </p:spPr>
        <p:txBody>
          <a:bodyPr/>
          <a:lstStyle/>
          <a:p>
            <a:r>
              <a:rPr lang="en-GB" dirty="0">
                <a:latin typeface="+mn-lt"/>
              </a:rPr>
              <a:t>FS Parents </a:t>
            </a:r>
            <a:br>
              <a:rPr lang="en-GB" dirty="0">
                <a:latin typeface="+mn-lt"/>
              </a:rPr>
            </a:br>
            <a:r>
              <a:rPr lang="en-GB" dirty="0">
                <a:latin typeface="+mn-lt"/>
              </a:rPr>
              <a:t>Information Evening </a:t>
            </a:r>
          </a:p>
        </p:txBody>
      </p:sp>
      <p:sp>
        <p:nvSpPr>
          <p:cNvPr id="3" name="Subtitle 2"/>
          <p:cNvSpPr>
            <a:spLocks noGrp="1"/>
          </p:cNvSpPr>
          <p:nvPr>
            <p:ph type="subTitle" idx="1"/>
          </p:nvPr>
        </p:nvSpPr>
        <p:spPr>
          <a:xfrm>
            <a:off x="2487447" y="4067500"/>
            <a:ext cx="6815669" cy="1320802"/>
          </a:xfrm>
        </p:spPr>
        <p:txBody>
          <a:bodyPr>
            <a:normAutofit/>
          </a:bodyPr>
          <a:lstStyle/>
          <a:p>
            <a:r>
              <a:rPr lang="en-GB" sz="4400" dirty="0"/>
              <a:t>September 2023</a:t>
            </a:r>
          </a:p>
        </p:txBody>
      </p:sp>
      <p:sp>
        <p:nvSpPr>
          <p:cNvPr id="6" name="TextBox 5">
            <a:extLst>
              <a:ext uri="{FF2B5EF4-FFF2-40B4-BE49-F238E27FC236}">
                <a16:creationId xmlns:a16="http://schemas.microsoft.com/office/drawing/2014/main" id="{8FF19AA8-9ECA-C34F-A68C-4ACDEF8EED6C}"/>
              </a:ext>
            </a:extLst>
          </p:cNvPr>
          <p:cNvSpPr txBox="1"/>
          <p:nvPr/>
        </p:nvSpPr>
        <p:spPr>
          <a:xfrm>
            <a:off x="189496" y="6143974"/>
            <a:ext cx="3791423" cy="369332"/>
          </a:xfrm>
          <a:prstGeom prst="rect">
            <a:avLst/>
          </a:prstGeom>
          <a:noFill/>
        </p:spPr>
        <p:txBody>
          <a:bodyPr wrap="none" rtlCol="0">
            <a:spAutoFit/>
          </a:bodyPr>
          <a:lstStyle/>
          <a:p>
            <a:r>
              <a:rPr lang="en-US" dirty="0" err="1"/>
              <a:t>Mrs</a:t>
            </a:r>
            <a:r>
              <a:rPr lang="en-US" dirty="0"/>
              <a:t> Keeping &amp; </a:t>
            </a:r>
            <a:r>
              <a:rPr lang="en-US" dirty="0" err="1"/>
              <a:t>Mrs</a:t>
            </a:r>
            <a:r>
              <a:rPr lang="en-US" dirty="0"/>
              <a:t> Halliday- </a:t>
            </a:r>
            <a:r>
              <a:rPr lang="en-US" dirty="0" err="1"/>
              <a:t>Uffington</a:t>
            </a:r>
            <a:endParaRPr lang="en-US" dirty="0"/>
          </a:p>
        </p:txBody>
      </p:sp>
      <p:sp>
        <p:nvSpPr>
          <p:cNvPr id="7" name="TextBox 6">
            <a:extLst>
              <a:ext uri="{FF2B5EF4-FFF2-40B4-BE49-F238E27FC236}">
                <a16:creationId xmlns:a16="http://schemas.microsoft.com/office/drawing/2014/main" id="{AEEDA884-42BB-0549-BD61-1578B4073F42}"/>
              </a:ext>
            </a:extLst>
          </p:cNvPr>
          <p:cNvSpPr txBox="1"/>
          <p:nvPr/>
        </p:nvSpPr>
        <p:spPr>
          <a:xfrm>
            <a:off x="8308741" y="6143974"/>
            <a:ext cx="3770712" cy="369332"/>
          </a:xfrm>
          <a:prstGeom prst="rect">
            <a:avLst/>
          </a:prstGeom>
          <a:noFill/>
        </p:spPr>
        <p:txBody>
          <a:bodyPr wrap="none" rtlCol="0">
            <a:spAutoFit/>
          </a:bodyPr>
          <a:lstStyle/>
          <a:p>
            <a:r>
              <a:rPr lang="en-US" dirty="0"/>
              <a:t>Miss O’Sullivan &amp; Miss Jones - Avebury</a:t>
            </a:r>
          </a:p>
        </p:txBody>
      </p:sp>
      <p:pic>
        <p:nvPicPr>
          <p:cNvPr id="9" name="Picture 8" descr="C:\Users\alanham\AppData\Local\Microsoft\Windows\INetCache\Content.MSO\4AAFD260.tmp"/>
          <p:cNvPicPr/>
          <p:nvPr/>
        </p:nvPicPr>
        <p:blipFill>
          <a:blip r:embed="rId3">
            <a:extLst>
              <a:ext uri="{28A0092B-C50C-407E-A947-70E740481C1C}">
                <a14:useLocalDpi xmlns:a14="http://schemas.microsoft.com/office/drawing/2010/main" val="0"/>
              </a:ext>
            </a:extLst>
          </a:blip>
          <a:srcRect/>
          <a:stretch>
            <a:fillRect/>
          </a:stretch>
        </p:blipFill>
        <p:spPr bwMode="auto">
          <a:xfrm>
            <a:off x="302682" y="4404074"/>
            <a:ext cx="2616200" cy="1739900"/>
          </a:xfrm>
          <a:prstGeom prst="ellipse">
            <a:avLst/>
          </a:prstGeom>
          <a:ln>
            <a:noFill/>
          </a:ln>
          <a:effectLst>
            <a:softEdge rad="112500"/>
          </a:effectLst>
        </p:spPr>
      </p:pic>
      <p:pic>
        <p:nvPicPr>
          <p:cNvPr id="10" name="Picture 9" descr="C:\Users\alanham\AppData\Local\Microsoft\Windows\INetCache\Content.MSO\22C5C76E.tmp"/>
          <p:cNvPicPr/>
          <p:nvPr/>
        </p:nvPicPr>
        <p:blipFill rotWithShape="1">
          <a:blip r:embed="rId4">
            <a:extLst>
              <a:ext uri="{28A0092B-C50C-407E-A947-70E740481C1C}">
                <a14:useLocalDpi xmlns:a14="http://schemas.microsoft.com/office/drawing/2010/main" val="0"/>
              </a:ext>
            </a:extLst>
          </a:blip>
          <a:srcRect t="6453" b="4607"/>
          <a:stretch/>
        </p:blipFill>
        <p:spPr bwMode="auto">
          <a:xfrm>
            <a:off x="9336043" y="4405174"/>
            <a:ext cx="2616200" cy="1738800"/>
          </a:xfrm>
          <a:prstGeom prst="ellipse">
            <a:avLst/>
          </a:prstGeom>
          <a:ln>
            <a:noFill/>
          </a:ln>
          <a:effectLst>
            <a:softEdge rad="112500"/>
          </a:effectLst>
        </p:spPr>
      </p:pic>
      <p:sp>
        <p:nvSpPr>
          <p:cNvPr id="11" name="TextBox 10">
            <a:extLst>
              <a:ext uri="{FF2B5EF4-FFF2-40B4-BE49-F238E27FC236}">
                <a16:creationId xmlns:a16="http://schemas.microsoft.com/office/drawing/2014/main" id="{8FF19AA8-9ECA-C34F-A68C-4ACDEF8EED6C}"/>
              </a:ext>
            </a:extLst>
          </p:cNvPr>
          <p:cNvSpPr txBox="1"/>
          <p:nvPr/>
        </p:nvSpPr>
        <p:spPr>
          <a:xfrm>
            <a:off x="4618844" y="5868709"/>
            <a:ext cx="2653099" cy="369332"/>
          </a:xfrm>
          <a:prstGeom prst="rect">
            <a:avLst/>
          </a:prstGeom>
          <a:noFill/>
        </p:spPr>
        <p:txBody>
          <a:bodyPr wrap="none" rtlCol="0">
            <a:spAutoFit/>
          </a:bodyPr>
          <a:lstStyle/>
          <a:p>
            <a:pPr algn="ctr"/>
            <a:r>
              <a:rPr lang="en-US" dirty="0"/>
              <a:t>Miss Braden- SEN Support</a:t>
            </a:r>
          </a:p>
        </p:txBody>
      </p:sp>
    </p:spTree>
    <p:extLst>
      <p:ext uri="{BB962C8B-B14F-4D97-AF65-F5344CB8AC3E}">
        <p14:creationId xmlns:p14="http://schemas.microsoft.com/office/powerpoint/2010/main" val="3550527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60" name="Rectangle 59">
            <a:extLst>
              <a:ext uri="{FF2B5EF4-FFF2-40B4-BE49-F238E27FC236}">
                <a16:creationId xmlns:a16="http://schemas.microsoft.com/office/drawing/2014/main" id="{71B91E85-CDB4-4C8E-B726-CD3A3D16E3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2" name="Group 61">
            <a:extLst>
              <a:ext uri="{FF2B5EF4-FFF2-40B4-BE49-F238E27FC236}">
                <a16:creationId xmlns:a16="http://schemas.microsoft.com/office/drawing/2014/main" id="{0273F91E-3134-4AC7-9283-19083396C1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786"/>
            <a:ext cx="12229962" cy="6856214"/>
            <a:chOff x="-15736" y="0"/>
            <a:chExt cx="12229962" cy="6856214"/>
          </a:xfrm>
        </p:grpSpPr>
        <p:pic>
          <p:nvPicPr>
            <p:cNvPr id="63" name="Picture 62">
              <a:extLst>
                <a:ext uri="{FF2B5EF4-FFF2-40B4-BE49-F238E27FC236}">
                  <a16:creationId xmlns:a16="http://schemas.microsoft.com/office/drawing/2014/main" id="{75D5D60B-A0DD-4EFF-A5DB-D341822DF9C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64" name="Rectangle 63">
              <a:extLst>
                <a:ext uri="{FF2B5EF4-FFF2-40B4-BE49-F238E27FC236}">
                  <a16:creationId xmlns:a16="http://schemas.microsoft.com/office/drawing/2014/main" id="{C179E6F6-18CD-41CE-AA0A-B192F19774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65" name="Picture 64">
              <a:extLst>
                <a:ext uri="{FF2B5EF4-FFF2-40B4-BE49-F238E27FC236}">
                  <a16:creationId xmlns:a16="http://schemas.microsoft.com/office/drawing/2014/main" id="{0A2686C0-36E5-4A15-857E-A19050A44A5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66" name="Picture 65">
              <a:extLst>
                <a:ext uri="{FF2B5EF4-FFF2-40B4-BE49-F238E27FC236}">
                  <a16:creationId xmlns:a16="http://schemas.microsoft.com/office/drawing/2014/main" id="{C1B7B1B9-1FA9-440D-9BA2-2AC6193F48B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p:cNvSpPr>
            <a:spLocks noGrp="1"/>
          </p:cNvSpPr>
          <p:nvPr>
            <p:ph type="ctrTitle"/>
          </p:nvPr>
        </p:nvSpPr>
        <p:spPr>
          <a:xfrm>
            <a:off x="777240" y="4830146"/>
            <a:ext cx="9989677" cy="817388"/>
          </a:xfrm>
        </p:spPr>
        <p:txBody>
          <a:bodyPr>
            <a:normAutofit fontScale="90000"/>
          </a:bodyPr>
          <a:lstStyle/>
          <a:p>
            <a:pPr>
              <a:lnSpc>
                <a:spcPct val="90000"/>
              </a:lnSpc>
            </a:pPr>
            <a:r>
              <a:rPr lang="en-GB" sz="3400" dirty="0">
                <a:latin typeface="+mn-lt"/>
              </a:rPr>
              <a:t>Our Topics:</a:t>
            </a:r>
            <a:br>
              <a:rPr lang="en-GB" sz="3400" dirty="0">
                <a:latin typeface="+mn-lt"/>
              </a:rPr>
            </a:br>
            <a:endParaRPr lang="en-GB" sz="3400" dirty="0">
              <a:solidFill>
                <a:schemeClr val="tx1"/>
              </a:solidFill>
              <a:latin typeface="+mn-lt"/>
            </a:endParaRPr>
          </a:p>
        </p:txBody>
      </p:sp>
      <p:sp>
        <p:nvSpPr>
          <p:cNvPr id="68" name="Rectangle 67">
            <a:extLst>
              <a:ext uri="{FF2B5EF4-FFF2-40B4-BE49-F238E27FC236}">
                <a16:creationId xmlns:a16="http://schemas.microsoft.com/office/drawing/2014/main" id="{3BC1981E-AB48-4C7D-B260-7FDA534252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11086" y="1092200"/>
            <a:ext cx="8962768" cy="3128346"/>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0" name="Straight Connector 69">
            <a:extLst>
              <a:ext uri="{FF2B5EF4-FFF2-40B4-BE49-F238E27FC236}">
                <a16:creationId xmlns:a16="http://schemas.microsoft.com/office/drawing/2014/main" id="{A74C0DAF-43CA-40A8-B867-6E17661FD0C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164080" y="5518838"/>
            <a:ext cx="7863840" cy="0"/>
          </a:xfrm>
          <a:prstGeom prst="line">
            <a:avLst/>
          </a:prstGeom>
        </p:spPr>
        <p:style>
          <a:lnRef idx="2">
            <a:schemeClr val="accent1"/>
          </a:lnRef>
          <a:fillRef idx="0">
            <a:schemeClr val="accent1"/>
          </a:fillRef>
          <a:effectRef idx="1">
            <a:schemeClr val="accent1"/>
          </a:effectRef>
          <a:fontRef idx="minor">
            <a:schemeClr val="tx1"/>
          </a:fontRef>
        </p:style>
      </p:cxnSp>
      <p:pic>
        <p:nvPicPr>
          <p:cNvPr id="4" name="Picture 3">
            <a:extLst>
              <a:ext uri="{FF2B5EF4-FFF2-40B4-BE49-F238E27FC236}">
                <a16:creationId xmlns:a16="http://schemas.microsoft.com/office/drawing/2014/main" id="{A8C38166-D5FA-6A36-7476-B343D335DA00}"/>
              </a:ext>
            </a:extLst>
          </p:cNvPr>
          <p:cNvPicPr>
            <a:picLocks noChangeAspect="1"/>
          </p:cNvPicPr>
          <p:nvPr/>
        </p:nvPicPr>
        <p:blipFill rotWithShape="1">
          <a:blip r:embed="rId6"/>
          <a:srcRect r="19492" b="4398"/>
          <a:stretch/>
        </p:blipFill>
        <p:spPr>
          <a:xfrm>
            <a:off x="1585686" y="1690631"/>
            <a:ext cx="1464988" cy="1464988"/>
          </a:xfrm>
          <a:prstGeom prst="rect">
            <a:avLst/>
          </a:prstGeom>
        </p:spPr>
      </p:pic>
      <p:pic>
        <p:nvPicPr>
          <p:cNvPr id="1026" name="Picture 2" descr="World - The World Factbook">
            <a:extLst>
              <a:ext uri="{FF2B5EF4-FFF2-40B4-BE49-F238E27FC236}">
                <a16:creationId xmlns:a16="http://schemas.microsoft.com/office/drawing/2014/main" id="{CC47D938-5A94-75C6-B5AC-4A6419DA866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20138" y="1719588"/>
            <a:ext cx="1464988" cy="146498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8D1F337-0CF3-8304-95E3-4D2E4C67C7B6}"/>
              </a:ext>
            </a:extLst>
          </p:cNvPr>
          <p:cNvSpPr txBox="1"/>
          <p:nvPr/>
        </p:nvSpPr>
        <p:spPr>
          <a:xfrm>
            <a:off x="3288104" y="1840246"/>
            <a:ext cx="1159416" cy="1354217"/>
          </a:xfrm>
          <a:prstGeom prst="rect">
            <a:avLst/>
          </a:prstGeom>
          <a:noFill/>
        </p:spPr>
        <p:txBody>
          <a:bodyPr wrap="square" rtlCol="0">
            <a:spAutoFit/>
          </a:bodyPr>
          <a:lstStyle/>
          <a:p>
            <a:r>
              <a:rPr lang="en-GB" sz="16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How do people live around the world? </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6" name="Picture 5">
            <a:extLst>
              <a:ext uri="{FF2B5EF4-FFF2-40B4-BE49-F238E27FC236}">
                <a16:creationId xmlns:a16="http://schemas.microsoft.com/office/drawing/2014/main" id="{BFDF27A0-AC1B-98EC-C5A6-427536163834}"/>
              </a:ext>
            </a:extLst>
          </p:cNvPr>
          <p:cNvPicPr>
            <a:picLocks noChangeAspect="1"/>
          </p:cNvPicPr>
          <p:nvPr/>
        </p:nvPicPr>
        <p:blipFill rotWithShape="1">
          <a:blip r:embed="rId8"/>
          <a:srcRect l="-1" t="12829" r="45471" b="10237"/>
          <a:stretch/>
        </p:blipFill>
        <p:spPr>
          <a:xfrm>
            <a:off x="4485126" y="1719589"/>
            <a:ext cx="1522159" cy="1448442"/>
          </a:xfrm>
          <a:prstGeom prst="rect">
            <a:avLst/>
          </a:prstGeom>
        </p:spPr>
      </p:pic>
      <p:pic>
        <p:nvPicPr>
          <p:cNvPr id="1028" name="Picture 4" descr="Why Storytelling in Sales is Essential for Closing Deals">
            <a:extLst>
              <a:ext uri="{FF2B5EF4-FFF2-40B4-BE49-F238E27FC236}">
                <a16:creationId xmlns:a16="http://schemas.microsoft.com/office/drawing/2014/main" id="{525D439F-BCFC-B005-6AAA-AC2E534B3E5C}"/>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18336" t="5752" r="23497" b="1152"/>
          <a:stretch/>
        </p:blipFill>
        <p:spPr bwMode="auto">
          <a:xfrm>
            <a:off x="5973825" y="1704606"/>
            <a:ext cx="1631126" cy="144844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ave the Planet ! - Rotary Manchester">
            <a:extLst>
              <a:ext uri="{FF2B5EF4-FFF2-40B4-BE49-F238E27FC236}">
                <a16:creationId xmlns:a16="http://schemas.microsoft.com/office/drawing/2014/main" id="{D969F9FE-DAE3-F444-FDD2-32DB030AC4AE}"/>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6793" t="9112" r="7266" b="10146"/>
          <a:stretch/>
        </p:blipFill>
        <p:spPr bwMode="auto">
          <a:xfrm>
            <a:off x="7604951" y="1712098"/>
            <a:ext cx="1541694" cy="144844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nvestigate Study Stock Illustrations – 2,687 Investigate Study Stock  Illustrations, Vectors &amp; Clipart - Dreamstime">
            <a:extLst>
              <a:ext uri="{FF2B5EF4-FFF2-40B4-BE49-F238E27FC236}">
                <a16:creationId xmlns:a16="http://schemas.microsoft.com/office/drawing/2014/main" id="{8EE97A16-A588-9FBD-2C71-38AA7F426B7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954606" y="1690631"/>
            <a:ext cx="1619248" cy="14484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35580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grpSp>
        <p:nvGrpSpPr>
          <p:cNvPr id="59" name="Group 38">
            <a:extLst>
              <a:ext uri="{FF2B5EF4-FFF2-40B4-BE49-F238E27FC236}">
                <a16:creationId xmlns:a16="http://schemas.microsoft.com/office/drawing/2014/main" id="{749C117F-F390-437B-ADB0-57E87EFF34F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934" y="0"/>
            <a:ext cx="12231160" cy="6856214"/>
            <a:chOff x="-16934" y="0"/>
            <a:chExt cx="12231160" cy="6856214"/>
          </a:xfrm>
        </p:grpSpPr>
        <p:pic>
          <p:nvPicPr>
            <p:cNvPr id="40" name="Picture 39">
              <a:extLst>
                <a:ext uri="{FF2B5EF4-FFF2-40B4-BE49-F238E27FC236}">
                  <a16:creationId xmlns:a16="http://schemas.microsoft.com/office/drawing/2014/main" id="{A7EF42F8-2417-49A6-95CE-DE9503B0AA6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60" name="Rectangle 40">
              <a:extLst>
                <a:ext uri="{FF2B5EF4-FFF2-40B4-BE49-F238E27FC236}">
                  <a16:creationId xmlns:a16="http://schemas.microsoft.com/office/drawing/2014/main" id="{AC6F623B-2003-4AED-B02F-541A150EC1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42" name="Picture 41">
              <a:extLst>
                <a:ext uri="{FF2B5EF4-FFF2-40B4-BE49-F238E27FC236}">
                  <a16:creationId xmlns:a16="http://schemas.microsoft.com/office/drawing/2014/main" id="{CD11837A-4F3D-419F-ACE2-E80B1EA2846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43" name="Picture 42">
              <a:extLst>
                <a:ext uri="{FF2B5EF4-FFF2-40B4-BE49-F238E27FC236}">
                  <a16:creationId xmlns:a16="http://schemas.microsoft.com/office/drawing/2014/main" id="{B9411D1A-7E2C-4A36-BE32-BF7A8E13072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cxnSp>
        <p:nvCxnSpPr>
          <p:cNvPr id="61" name="Straight Connector 44">
            <a:extLst>
              <a:ext uri="{FF2B5EF4-FFF2-40B4-BE49-F238E27FC236}">
                <a16:creationId xmlns:a16="http://schemas.microsoft.com/office/drawing/2014/main" id="{20742BC3-654B-4E41-9A6A-73A42E47763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 useBgFill="1">
        <p:nvSpPr>
          <p:cNvPr id="62" name="Rectangle 46">
            <a:extLst>
              <a:ext uri="{FF2B5EF4-FFF2-40B4-BE49-F238E27FC236}">
                <a16:creationId xmlns:a16="http://schemas.microsoft.com/office/drawing/2014/main" id="{575E71FA-50BD-43F8-8C98-04339283A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3" name="Group 48">
            <a:extLst>
              <a:ext uri="{FF2B5EF4-FFF2-40B4-BE49-F238E27FC236}">
                <a16:creationId xmlns:a16="http://schemas.microsoft.com/office/drawing/2014/main" id="{CF1AA7F6-A589-4BC8-BC72-2CA6DC9083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50" name="Picture 49">
              <a:extLst>
                <a:ext uri="{FF2B5EF4-FFF2-40B4-BE49-F238E27FC236}">
                  <a16:creationId xmlns:a16="http://schemas.microsoft.com/office/drawing/2014/main" id="{53F5243F-7E41-439E-8991-C4F246D88F6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6">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64" name="Rectangle 50">
              <a:extLst>
                <a:ext uri="{FF2B5EF4-FFF2-40B4-BE49-F238E27FC236}">
                  <a16:creationId xmlns:a16="http://schemas.microsoft.com/office/drawing/2014/main" id="{401A6B5F-1CF1-43AD-9E85-94E187210C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52" name="Picture 51">
              <a:extLst>
                <a:ext uri="{FF2B5EF4-FFF2-40B4-BE49-F238E27FC236}">
                  <a16:creationId xmlns:a16="http://schemas.microsoft.com/office/drawing/2014/main" id="{2F682A59-7E20-407C-A7F8-582295AC687C}"/>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53" name="Picture 52">
              <a:extLst>
                <a:ext uri="{FF2B5EF4-FFF2-40B4-BE49-F238E27FC236}">
                  <a16:creationId xmlns:a16="http://schemas.microsoft.com/office/drawing/2014/main" id="{5E4AC24E-0670-406E-822F-AAA6DA2010D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p:cNvSpPr>
            <a:spLocks noGrp="1"/>
          </p:cNvSpPr>
          <p:nvPr>
            <p:ph type="title"/>
          </p:nvPr>
        </p:nvSpPr>
        <p:spPr>
          <a:xfrm>
            <a:off x="7968564" y="993728"/>
            <a:ext cx="3079006" cy="2345264"/>
          </a:xfrm>
        </p:spPr>
        <p:txBody>
          <a:bodyPr vert="horz" lIns="91440" tIns="45720" rIns="91440" bIns="45720" rtlCol="0" anchor="b">
            <a:normAutofit/>
          </a:bodyPr>
          <a:lstStyle/>
          <a:p>
            <a:r>
              <a:rPr lang="en-US" dirty="0">
                <a:solidFill>
                  <a:srgbClr val="262626"/>
                </a:solidFill>
              </a:rPr>
              <a:t>Our Curriculum</a:t>
            </a:r>
          </a:p>
        </p:txBody>
      </p:sp>
      <p:sp>
        <p:nvSpPr>
          <p:cNvPr id="65" name="Rectangle 54">
            <a:extLst>
              <a:ext uri="{FF2B5EF4-FFF2-40B4-BE49-F238E27FC236}">
                <a16:creationId xmlns:a16="http://schemas.microsoft.com/office/drawing/2014/main" id="{E89B1776-F953-4C0F-8E85-E9C66B1EF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4" y="1092200"/>
            <a:ext cx="6432130"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4DD12CEB-7D1F-A7EC-6C83-98F06147782D}"/>
              </a:ext>
            </a:extLst>
          </p:cNvPr>
          <p:cNvPicPr>
            <a:picLocks noChangeAspect="1"/>
          </p:cNvPicPr>
          <p:nvPr/>
        </p:nvPicPr>
        <p:blipFill>
          <a:blip r:embed="rId8"/>
          <a:stretch>
            <a:fillRect/>
          </a:stretch>
        </p:blipFill>
        <p:spPr>
          <a:xfrm>
            <a:off x="1117592" y="1325351"/>
            <a:ext cx="6308651" cy="3785190"/>
          </a:xfrm>
          <a:prstGeom prst="rect">
            <a:avLst/>
          </a:prstGeom>
        </p:spPr>
      </p:pic>
      <p:cxnSp>
        <p:nvCxnSpPr>
          <p:cNvPr id="66" name="Straight Connector 56">
            <a:extLst>
              <a:ext uri="{FF2B5EF4-FFF2-40B4-BE49-F238E27FC236}">
                <a16:creationId xmlns:a16="http://schemas.microsoft.com/office/drawing/2014/main" id="{997356D0-D934-42B9-8291-DF34A3AC0C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999431" y="3509772"/>
            <a:ext cx="3074977" cy="12359"/>
          </a:xfrm>
          <a:prstGeom prst="line">
            <a:avLst/>
          </a:prstGeom>
        </p:spPr>
        <p:style>
          <a:lnRef idx="2">
            <a:schemeClr val="accent1"/>
          </a:lnRef>
          <a:fillRef idx="0">
            <a:schemeClr val="accent1"/>
          </a:fillRef>
          <a:effectRef idx="1">
            <a:schemeClr val="accent1"/>
          </a:effectRef>
          <a:fontRef idx="minor">
            <a:schemeClr val="tx1"/>
          </a:fontRef>
        </p:style>
      </p:cxnSp>
      <p:pic>
        <p:nvPicPr>
          <p:cNvPr id="8" name="Picture 7">
            <a:extLst>
              <a:ext uri="{FF2B5EF4-FFF2-40B4-BE49-F238E27FC236}">
                <a16:creationId xmlns:a16="http://schemas.microsoft.com/office/drawing/2014/main" id="{F7BF90FA-5E78-6AA3-316E-63E5F2974BE8}"/>
              </a:ext>
            </a:extLst>
          </p:cNvPr>
          <p:cNvPicPr>
            <a:picLocks noChangeAspect="1"/>
          </p:cNvPicPr>
          <p:nvPr/>
        </p:nvPicPr>
        <p:blipFill>
          <a:blip r:embed="rId9"/>
          <a:stretch>
            <a:fillRect/>
          </a:stretch>
        </p:blipFill>
        <p:spPr>
          <a:xfrm>
            <a:off x="7562293" y="3719177"/>
            <a:ext cx="3891547" cy="2475456"/>
          </a:xfrm>
          <a:prstGeom prst="rect">
            <a:avLst/>
          </a:prstGeom>
        </p:spPr>
      </p:pic>
    </p:spTree>
    <p:extLst>
      <p:ext uri="{BB962C8B-B14F-4D97-AF65-F5344CB8AC3E}">
        <p14:creationId xmlns:p14="http://schemas.microsoft.com/office/powerpoint/2010/main" val="3066762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32" name="Rectangle 20">
            <a:extLst>
              <a:ext uri="{FF2B5EF4-FFF2-40B4-BE49-F238E27FC236}">
                <a16:creationId xmlns:a16="http://schemas.microsoft.com/office/drawing/2014/main" id="{AFF43104-F524-418A-A0E3-3146340ABA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22">
            <a:extLst>
              <a:ext uri="{FF2B5EF4-FFF2-40B4-BE49-F238E27FC236}">
                <a16:creationId xmlns:a16="http://schemas.microsoft.com/office/drawing/2014/main" id="{323E5CD5-3226-4DDD-97AC-81C8F40E09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24" name="Picture 23">
              <a:extLst>
                <a:ext uri="{FF2B5EF4-FFF2-40B4-BE49-F238E27FC236}">
                  <a16:creationId xmlns:a16="http://schemas.microsoft.com/office/drawing/2014/main" id="{858B6703-6BCA-4414-A7FC-BA111255B1A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5" name="Rectangle 24">
              <a:extLst>
                <a:ext uri="{FF2B5EF4-FFF2-40B4-BE49-F238E27FC236}">
                  <a16:creationId xmlns:a16="http://schemas.microsoft.com/office/drawing/2014/main" id="{76826A85-B5BB-4A9B-819E-AF5A0B30AE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26" name="Picture 25">
              <a:extLst>
                <a:ext uri="{FF2B5EF4-FFF2-40B4-BE49-F238E27FC236}">
                  <a16:creationId xmlns:a16="http://schemas.microsoft.com/office/drawing/2014/main" id="{B8A6C787-E24E-48D0-AF26-F35E43180EB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7" name="Picture 26">
              <a:extLst>
                <a:ext uri="{FF2B5EF4-FFF2-40B4-BE49-F238E27FC236}">
                  <a16:creationId xmlns:a16="http://schemas.microsoft.com/office/drawing/2014/main" id="{E55A8260-917C-4DAC-A284-2A6E124FC9E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p:cNvSpPr>
            <a:spLocks noGrp="1"/>
          </p:cNvSpPr>
          <p:nvPr>
            <p:ph type="title"/>
          </p:nvPr>
        </p:nvSpPr>
        <p:spPr>
          <a:xfrm>
            <a:off x="4626508" y="982132"/>
            <a:ext cx="6270090" cy="1303867"/>
          </a:xfrm>
        </p:spPr>
        <p:txBody>
          <a:bodyPr>
            <a:normAutofit/>
          </a:bodyPr>
          <a:lstStyle/>
          <a:p>
            <a:r>
              <a:rPr lang="en-GB" dirty="0">
                <a:latin typeface="+mn-lt"/>
              </a:rPr>
              <a:t>Phonics</a:t>
            </a:r>
          </a:p>
        </p:txBody>
      </p:sp>
      <p:sp>
        <p:nvSpPr>
          <p:cNvPr id="34" name="Rectangle 28">
            <a:extLst>
              <a:ext uri="{FF2B5EF4-FFF2-40B4-BE49-F238E27FC236}">
                <a16:creationId xmlns:a16="http://schemas.microsoft.com/office/drawing/2014/main" id="{B6ABA3F9-ECC4-45D8-8538-B7EEC4D276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4" y="1092200"/>
            <a:ext cx="3072384" cy="453542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1" name="Straight Connector 30">
            <a:extLst>
              <a:ext uri="{FF2B5EF4-FFF2-40B4-BE49-F238E27FC236}">
                <a16:creationId xmlns:a16="http://schemas.microsoft.com/office/drawing/2014/main" id="{420C8890-1E3E-474D-9D1E-D3E3062B61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44033" y="2400639"/>
            <a:ext cx="6035040"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p:cNvSpPr>
            <a:spLocks noGrp="1"/>
          </p:cNvSpPr>
          <p:nvPr>
            <p:ph idx="1"/>
          </p:nvPr>
        </p:nvSpPr>
        <p:spPr>
          <a:xfrm>
            <a:off x="4329620" y="2515280"/>
            <a:ext cx="7082092" cy="3318936"/>
          </a:xfrm>
        </p:spPr>
        <p:txBody>
          <a:bodyPr>
            <a:normAutofit fontScale="85000" lnSpcReduction="20000"/>
          </a:bodyPr>
          <a:lstStyle/>
          <a:p>
            <a:pPr>
              <a:lnSpc>
                <a:spcPct val="90000"/>
              </a:lnSpc>
            </a:pPr>
            <a:r>
              <a:rPr lang="en-GB" sz="1800" dirty="0"/>
              <a:t>In FS we will learn Phase 2 and 3 sounds and how to apply them when reading and writing. By the end of the year, we would like them to be able to read sentences independently using their phonics knowledge with fluency, talk about and answer questions about the text. They should also be able to read some high frequency words (‘tricky words’)</a:t>
            </a:r>
          </a:p>
          <a:p>
            <a:pPr>
              <a:lnSpc>
                <a:spcPct val="90000"/>
              </a:lnSpc>
            </a:pPr>
            <a:r>
              <a:rPr lang="en-GB" sz="1800" dirty="0"/>
              <a:t>When your child comes home with a reading book it is important to focus on segmenting (sounding out) a word and then blending the sounds together afterwards. </a:t>
            </a:r>
          </a:p>
          <a:p>
            <a:pPr>
              <a:lnSpc>
                <a:spcPct val="90000"/>
              </a:lnSpc>
            </a:pPr>
            <a:r>
              <a:rPr lang="en-GB" sz="1800" dirty="0"/>
              <a:t>At the end of each week we will send home phonics homework based on the phonemes they have been taught that week. Please practise saying and writing these sounds with your child. This will have pictures that will remind the children of the phoneme (sound) that matches each grapheme (written letter).</a:t>
            </a:r>
          </a:p>
          <a:p>
            <a:pPr marL="0" indent="0">
              <a:lnSpc>
                <a:spcPct val="90000"/>
              </a:lnSpc>
              <a:buNone/>
            </a:pPr>
            <a:endParaRPr lang="en-GB" sz="1800" dirty="0"/>
          </a:p>
          <a:p>
            <a:pPr>
              <a:lnSpc>
                <a:spcPct val="90000"/>
              </a:lnSpc>
            </a:pPr>
            <a:r>
              <a:rPr lang="en-GB" sz="1800" dirty="0"/>
              <a:t>If you are unsure of how to pronounce the sounds please either ask a teacher, follow this link </a:t>
            </a:r>
            <a:r>
              <a:rPr lang="en-GB" sz="1800" dirty="0">
                <a:hlinkClick r:id="rId6"/>
              </a:rPr>
              <a:t>https://www.youtube.com/watch?v=IwJx1NSineE</a:t>
            </a:r>
            <a:r>
              <a:rPr lang="en-GB" sz="1800" dirty="0"/>
              <a:t> or search on YouTube for </a:t>
            </a:r>
            <a:r>
              <a:rPr lang="en-GB" sz="1800" u="sng" dirty="0"/>
              <a:t>‘</a:t>
            </a:r>
            <a:r>
              <a:rPr lang="en-GB" sz="1800" b="0" i="0" u="sng" dirty="0">
                <a:effectLst/>
                <a:latin typeface="Roboto" panose="02000000000000000000" pitchFamily="2" charset="0"/>
              </a:rPr>
              <a:t>Sounds of the English Phonic Code -Synthetic Phonics</a:t>
            </a:r>
            <a:r>
              <a:rPr lang="en-GB" sz="1800" u="sng" dirty="0"/>
              <a:t>’.</a:t>
            </a:r>
            <a:endParaRPr lang="en-GB" sz="1800" b="1" u="sng" dirty="0"/>
          </a:p>
        </p:txBody>
      </p:sp>
    </p:spTree>
    <p:extLst>
      <p:ext uri="{BB962C8B-B14F-4D97-AF65-F5344CB8AC3E}">
        <p14:creationId xmlns:p14="http://schemas.microsoft.com/office/powerpoint/2010/main" val="19239401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33F0879-3DA0-4CB8-B35E-A0AD425581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24D2183-F388-476E-92A9-D6639D69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90"/>
            <a:ext cx="3823215" cy="5883295"/>
          </a:xfrm>
          <a:prstGeom prst="rect">
            <a:avLst/>
          </a:prstGeom>
          <a:blipFill dpi="0" rotWithShape="1">
            <a:blip r:embed="rId3"/>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243462E7-1698-4B21-BE89-AEFAC7C2F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2"/>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65A564BE-86D0-7940-960B-39DCD34AF887}"/>
              </a:ext>
            </a:extLst>
          </p:cNvPr>
          <p:cNvSpPr>
            <a:spLocks noGrp="1"/>
          </p:cNvSpPr>
          <p:nvPr>
            <p:ph type="title"/>
          </p:nvPr>
        </p:nvSpPr>
        <p:spPr>
          <a:xfrm>
            <a:off x="929140" y="972766"/>
            <a:ext cx="2835464" cy="1254868"/>
          </a:xfrm>
        </p:spPr>
        <p:txBody>
          <a:bodyPr anchor="b">
            <a:normAutofit/>
          </a:bodyPr>
          <a:lstStyle/>
          <a:p>
            <a:r>
              <a:rPr lang="en-US" sz="2800" u="sng" dirty="0">
                <a:solidFill>
                  <a:srgbClr val="262626"/>
                </a:solidFill>
              </a:rPr>
              <a:t>Handwriting</a:t>
            </a:r>
          </a:p>
        </p:txBody>
      </p:sp>
      <p:sp>
        <p:nvSpPr>
          <p:cNvPr id="9" name="Content Placeholder 8">
            <a:extLst>
              <a:ext uri="{FF2B5EF4-FFF2-40B4-BE49-F238E27FC236}">
                <a16:creationId xmlns:a16="http://schemas.microsoft.com/office/drawing/2014/main" id="{679D6F96-B98F-45ED-B184-45200D3D1030}"/>
              </a:ext>
            </a:extLst>
          </p:cNvPr>
          <p:cNvSpPr>
            <a:spLocks noGrp="1"/>
          </p:cNvSpPr>
          <p:nvPr>
            <p:ph idx="1"/>
          </p:nvPr>
        </p:nvSpPr>
        <p:spPr>
          <a:xfrm>
            <a:off x="929141" y="2430471"/>
            <a:ext cx="2835464" cy="3552039"/>
          </a:xfrm>
        </p:spPr>
        <p:txBody>
          <a:bodyPr>
            <a:normAutofit/>
          </a:bodyPr>
          <a:lstStyle/>
          <a:p>
            <a:r>
              <a:rPr lang="en-US" sz="1800" dirty="0">
                <a:solidFill>
                  <a:srgbClr val="262626"/>
                </a:solidFill>
              </a:rPr>
              <a:t>Print handwriting EYFS &amp; Year 1</a:t>
            </a:r>
          </a:p>
          <a:p>
            <a:pPr marL="0" indent="0">
              <a:buNone/>
            </a:pPr>
            <a:endParaRPr lang="en-US" sz="1800" dirty="0">
              <a:solidFill>
                <a:srgbClr val="262626"/>
              </a:solidFill>
            </a:endParaRPr>
          </a:p>
          <a:p>
            <a:r>
              <a:rPr lang="en-US" sz="1800" dirty="0">
                <a:solidFill>
                  <a:srgbClr val="262626"/>
                </a:solidFill>
              </a:rPr>
              <a:t>Joined handwriting from Year 2</a:t>
            </a:r>
          </a:p>
        </p:txBody>
      </p:sp>
      <p:sp useBgFill="1">
        <p:nvSpPr>
          <p:cNvPr id="18" name="Rectangle 17">
            <a:extLst>
              <a:ext uri="{FF2B5EF4-FFF2-40B4-BE49-F238E27FC236}">
                <a16:creationId xmlns:a16="http://schemas.microsoft.com/office/drawing/2014/main" id="{6C22FCAC-D7EC-4A52-B153-FF761E2235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491" y="0"/>
            <a:ext cx="7396509"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204267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2BE4420-3B5F-4549-8B4A-77855B821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sz="2400"/>
          </a:p>
        </p:txBody>
      </p:sp>
      <p:sp>
        <p:nvSpPr>
          <p:cNvPr id="11" name="Rectangle 10">
            <a:extLst>
              <a:ext uri="{FF2B5EF4-FFF2-40B4-BE49-F238E27FC236}">
                <a16:creationId xmlns:a16="http://schemas.microsoft.com/office/drawing/2014/main" id="{A75876F6-95D4-48CB-8E3E-4401A96E2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8"/>
            <a:ext cx="3823215" cy="5883295"/>
          </a:xfrm>
          <a:prstGeom prst="rect">
            <a:avLst/>
          </a:prstGeom>
          <a:blipFill dpi="0" rotWithShape="1">
            <a:blip r:embed="rId3"/>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3" name="Rectangle 12">
            <a:extLst>
              <a:ext uri="{FF2B5EF4-FFF2-40B4-BE49-F238E27FC236}">
                <a16:creationId xmlns:a16="http://schemas.microsoft.com/office/drawing/2014/main" id="{D1B84719-90BB-4D0C-92D8-61DC5512B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5" name="Rectangle 14">
            <a:extLst>
              <a:ext uri="{FF2B5EF4-FFF2-40B4-BE49-F238E27FC236}">
                <a16:creationId xmlns:a16="http://schemas.microsoft.com/office/drawing/2014/main" id="{7B407EC4-5D16-4845-9840-4E28622B6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053" y="-2"/>
            <a:ext cx="753994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aphicFrame>
        <p:nvGraphicFramePr>
          <p:cNvPr id="5" name="Content Placeholder 2">
            <a:extLst>
              <a:ext uri="{FF2B5EF4-FFF2-40B4-BE49-F238E27FC236}">
                <a16:creationId xmlns:a16="http://schemas.microsoft.com/office/drawing/2014/main" id="{18299A73-D5F7-4E60-9227-5839B4CE5A4F}"/>
              </a:ext>
            </a:extLst>
          </p:cNvPr>
          <p:cNvGraphicFramePr>
            <a:graphicFrameLocks noGrp="1"/>
          </p:cNvGraphicFramePr>
          <p:nvPr>
            <p:ph idx="1"/>
            <p:extLst>
              <p:ext uri="{D42A27DB-BD31-4B8C-83A1-F6EECF244321}">
                <p14:modId xmlns:p14="http://schemas.microsoft.com/office/powerpoint/2010/main" val="3234352256"/>
              </p:ext>
            </p:extLst>
          </p:nvPr>
        </p:nvGraphicFramePr>
        <p:xfrm>
          <a:off x="4932218" y="290946"/>
          <a:ext cx="6982691" cy="622069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4" name="TextBox 13">
            <a:extLst>
              <a:ext uri="{FF2B5EF4-FFF2-40B4-BE49-F238E27FC236}">
                <a16:creationId xmlns:a16="http://schemas.microsoft.com/office/drawing/2014/main" id="{303D34E7-F5D4-B343-B6D5-CCA3BE762698}"/>
              </a:ext>
            </a:extLst>
          </p:cNvPr>
          <p:cNvSpPr txBox="1"/>
          <p:nvPr/>
        </p:nvSpPr>
        <p:spPr>
          <a:xfrm>
            <a:off x="1065393" y="2852960"/>
            <a:ext cx="7761484" cy="1938992"/>
          </a:xfrm>
          <a:prstGeom prst="rect">
            <a:avLst/>
          </a:prstGeom>
          <a:noFill/>
        </p:spPr>
        <p:txBody>
          <a:bodyPr wrap="none" rtlCol="0">
            <a:spAutoFit/>
          </a:bodyPr>
          <a:lstStyle/>
          <a:p>
            <a:r>
              <a:rPr lang="en-US" sz="3200" dirty="0"/>
              <a:t>HOMEWORK</a:t>
            </a:r>
          </a:p>
          <a:p>
            <a:r>
              <a:rPr lang="en-GB" sz="1400" dirty="0"/>
              <a:t>At the end of each week we will send home phonics</a:t>
            </a:r>
          </a:p>
          <a:p>
            <a:r>
              <a:rPr lang="en-GB" sz="1400" dirty="0"/>
              <a:t> homework based on the phonemes they have been taught that week. Please practise saying and writing these</a:t>
            </a:r>
          </a:p>
          <a:p>
            <a:r>
              <a:rPr lang="en-GB" sz="1400" dirty="0"/>
              <a:t> sounds with your child. This will have pictures that will remind the children</a:t>
            </a:r>
          </a:p>
          <a:p>
            <a:r>
              <a:rPr lang="en-GB" sz="1400" dirty="0"/>
              <a:t> of the phoneme (sound) that matches each grapheme (written letter).</a:t>
            </a:r>
          </a:p>
          <a:p>
            <a:endParaRPr lang="en-US" sz="3200" dirty="0"/>
          </a:p>
        </p:txBody>
      </p:sp>
    </p:spTree>
    <p:extLst>
      <p:ext uri="{BB962C8B-B14F-4D97-AF65-F5344CB8AC3E}">
        <p14:creationId xmlns:p14="http://schemas.microsoft.com/office/powerpoint/2010/main" val="16872972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mn-lt"/>
              </a:rPr>
              <a:t>PE kits and days</a:t>
            </a:r>
          </a:p>
        </p:txBody>
      </p:sp>
      <p:sp>
        <p:nvSpPr>
          <p:cNvPr id="3" name="Content Placeholder 2"/>
          <p:cNvSpPr>
            <a:spLocks noGrp="1"/>
          </p:cNvSpPr>
          <p:nvPr>
            <p:ph idx="1"/>
          </p:nvPr>
        </p:nvSpPr>
        <p:spPr>
          <a:xfrm>
            <a:off x="957944" y="2525487"/>
            <a:ext cx="10435770" cy="3715656"/>
          </a:xfrm>
        </p:spPr>
        <p:txBody>
          <a:bodyPr>
            <a:normAutofit/>
          </a:bodyPr>
          <a:lstStyle/>
          <a:p>
            <a:r>
              <a:rPr lang="en-GB" dirty="0"/>
              <a:t>PE is on </a:t>
            </a:r>
            <a:r>
              <a:rPr lang="en-GB" sz="2800" b="1" dirty="0">
                <a:solidFill>
                  <a:srgbClr val="00B050"/>
                </a:solidFill>
              </a:rPr>
              <a:t>Tuesday.</a:t>
            </a:r>
            <a:endParaRPr lang="en-GB" dirty="0">
              <a:solidFill>
                <a:srgbClr val="00B050"/>
              </a:solidFill>
            </a:endParaRPr>
          </a:p>
          <a:p>
            <a:r>
              <a:rPr lang="en-GB" dirty="0"/>
              <a:t>Please make sure </a:t>
            </a:r>
            <a:r>
              <a:rPr lang="en-GB" b="1" u="sng" dirty="0"/>
              <a:t>all</a:t>
            </a:r>
            <a:r>
              <a:rPr lang="en-GB" dirty="0"/>
              <a:t> items of clothing are labelled including those the child is wearing.  This will avoid any confusion when the children are changing for PE.</a:t>
            </a:r>
          </a:p>
          <a:p>
            <a:r>
              <a:rPr lang="en-GB" dirty="0"/>
              <a:t>Please help your child to </a:t>
            </a:r>
            <a:r>
              <a:rPr lang="en-GB" b="1" u="sng" dirty="0"/>
              <a:t>practise getting changed independently </a:t>
            </a:r>
            <a:r>
              <a:rPr lang="en-GB" dirty="0"/>
              <a:t>including, doing buttons, zips and putting tights/socks on and off.</a:t>
            </a:r>
          </a:p>
        </p:txBody>
      </p:sp>
      <p:pic>
        <p:nvPicPr>
          <p:cNvPr id="5" name="Picture 4" descr="Icon&#10;&#10;Description automatically generated with medium confidence">
            <a:extLst>
              <a:ext uri="{FF2B5EF4-FFF2-40B4-BE49-F238E27FC236}">
                <a16:creationId xmlns:a16="http://schemas.microsoft.com/office/drawing/2014/main" id="{F74AE933-35CF-A149-BF70-65874ED926A4}"/>
              </a:ext>
            </a:extLst>
          </p:cNvPr>
          <p:cNvPicPr>
            <a:picLocks noChangeAspect="1"/>
          </p:cNvPicPr>
          <p:nvPr/>
        </p:nvPicPr>
        <p:blipFill>
          <a:blip r:embed="rId3"/>
          <a:stretch>
            <a:fillRect/>
          </a:stretch>
        </p:blipFill>
        <p:spPr>
          <a:xfrm>
            <a:off x="8771080" y="644627"/>
            <a:ext cx="2125518" cy="2202810"/>
          </a:xfrm>
          <a:prstGeom prst="rect">
            <a:avLst/>
          </a:prstGeom>
        </p:spPr>
      </p:pic>
    </p:spTree>
    <p:extLst>
      <p:ext uri="{BB962C8B-B14F-4D97-AF65-F5344CB8AC3E}">
        <p14:creationId xmlns:p14="http://schemas.microsoft.com/office/powerpoint/2010/main" val="31779413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4194" y="732792"/>
            <a:ext cx="9601196" cy="1303867"/>
          </a:xfrm>
        </p:spPr>
        <p:txBody>
          <a:bodyPr/>
          <a:lstStyle/>
          <a:p>
            <a:r>
              <a:rPr lang="en-GB" dirty="0">
                <a:solidFill>
                  <a:srgbClr val="0070C0"/>
                </a:solidFill>
                <a:latin typeface="+mn-lt"/>
              </a:rPr>
              <a:t>Water bottles </a:t>
            </a:r>
            <a:r>
              <a:rPr lang="en-GB" dirty="0">
                <a:latin typeface="+mn-lt"/>
              </a:rPr>
              <a:t>and </a:t>
            </a:r>
            <a:r>
              <a:rPr lang="en-GB" dirty="0">
                <a:solidFill>
                  <a:srgbClr val="00B050"/>
                </a:solidFill>
                <a:latin typeface="+mn-lt"/>
              </a:rPr>
              <a:t>fruit snack</a:t>
            </a:r>
          </a:p>
        </p:txBody>
      </p:sp>
      <p:sp>
        <p:nvSpPr>
          <p:cNvPr id="3" name="Content Placeholder 2"/>
          <p:cNvSpPr>
            <a:spLocks noGrp="1"/>
          </p:cNvSpPr>
          <p:nvPr>
            <p:ph idx="1"/>
          </p:nvPr>
        </p:nvSpPr>
        <p:spPr>
          <a:xfrm>
            <a:off x="4267200" y="2388135"/>
            <a:ext cx="5597235" cy="3863196"/>
          </a:xfrm>
        </p:spPr>
        <p:txBody>
          <a:bodyPr>
            <a:normAutofit/>
          </a:bodyPr>
          <a:lstStyle/>
          <a:p>
            <a:pPr marL="0" indent="0">
              <a:buNone/>
            </a:pPr>
            <a:r>
              <a:rPr lang="en-GB" sz="2800" dirty="0">
                <a:solidFill>
                  <a:srgbClr val="00B050"/>
                </a:solidFill>
                <a:latin typeface="Arial" panose="020B0604020202020204" pitchFamily="34" charset="0"/>
                <a:cs typeface="Arial" panose="020B0604020202020204" pitchFamily="34" charset="0"/>
              </a:rPr>
              <a:t>Snack</a:t>
            </a:r>
            <a:r>
              <a:rPr lang="en-GB" sz="2800" dirty="0">
                <a:latin typeface="Arial" panose="020B0604020202020204" pitchFamily="34" charset="0"/>
                <a:cs typeface="Arial" panose="020B0604020202020204" pitchFamily="34" charset="0"/>
              </a:rPr>
              <a:t> – </a:t>
            </a:r>
          </a:p>
          <a:p>
            <a:pPr marL="0" indent="0">
              <a:buNone/>
            </a:pPr>
            <a:endParaRPr lang="en-GB" sz="1800" dirty="0">
              <a:latin typeface="Comic Sans MS" panose="030F0702030302020204" pitchFamily="66" charset="0"/>
            </a:endParaRPr>
          </a:p>
          <a:p>
            <a:pPr marL="0" indent="0">
              <a:buNone/>
            </a:pPr>
            <a:endParaRPr lang="en-GB" sz="1800" dirty="0">
              <a:latin typeface="Comic Sans MS" panose="030F0702030302020204" pitchFamily="66" charset="0"/>
            </a:endParaRPr>
          </a:p>
          <a:p>
            <a:pPr marL="0" indent="0">
              <a:buNone/>
            </a:pPr>
            <a:endParaRPr lang="en-GB" sz="1800" dirty="0">
              <a:latin typeface="Comic Sans MS" panose="030F0702030302020204" pitchFamily="66" charset="0"/>
            </a:endParaRPr>
          </a:p>
          <a:p>
            <a:pPr marL="0" indent="0">
              <a:buNone/>
            </a:pPr>
            <a:endParaRPr lang="en-GB" sz="1800" dirty="0">
              <a:latin typeface="Comic Sans MS" panose="030F0702030302020204" pitchFamily="66" charset="0"/>
            </a:endParaRPr>
          </a:p>
          <a:p>
            <a:pPr marL="0" indent="0">
              <a:buNone/>
            </a:pPr>
            <a:r>
              <a:rPr lang="en-GB" sz="1800" dirty="0">
                <a:latin typeface="Comic Sans MS" panose="030F0702030302020204" pitchFamily="66" charset="0"/>
              </a:rPr>
              <a:t>   </a:t>
            </a:r>
            <a:r>
              <a:rPr lang="en-GB" sz="1800" dirty="0"/>
              <a:t>Please note this is different to Years 3, 4, 5 and 6</a:t>
            </a:r>
            <a:r>
              <a:rPr lang="en-GB" sz="1800" dirty="0">
                <a:latin typeface="Comic Sans MS" panose="030F0702030302020204" pitchFamily="66" charset="0"/>
              </a:rPr>
              <a:t>. </a:t>
            </a:r>
          </a:p>
          <a:p>
            <a:endParaRPr lang="en-GB" dirty="0"/>
          </a:p>
        </p:txBody>
      </p:sp>
      <p:pic>
        <p:nvPicPr>
          <p:cNvPr id="5" name="Picture 4" descr="A picture containing bottle, plastic&#10;&#10;Description automatically generated">
            <a:extLst>
              <a:ext uri="{FF2B5EF4-FFF2-40B4-BE49-F238E27FC236}">
                <a16:creationId xmlns:a16="http://schemas.microsoft.com/office/drawing/2014/main" id="{343A4C88-3717-0A48-BE33-E145C32ED3E4}"/>
              </a:ext>
            </a:extLst>
          </p:cNvPr>
          <p:cNvPicPr>
            <a:picLocks noChangeAspect="1"/>
          </p:cNvPicPr>
          <p:nvPr/>
        </p:nvPicPr>
        <p:blipFill>
          <a:blip r:embed="rId3"/>
          <a:stretch>
            <a:fillRect/>
          </a:stretch>
        </p:blipFill>
        <p:spPr>
          <a:xfrm>
            <a:off x="1576144" y="2474946"/>
            <a:ext cx="1424493" cy="1424493"/>
          </a:xfrm>
          <a:prstGeom prst="rect">
            <a:avLst/>
          </a:prstGeom>
        </p:spPr>
      </p:pic>
      <p:sp>
        <p:nvSpPr>
          <p:cNvPr id="7" name="Rectangle 6">
            <a:extLst>
              <a:ext uri="{FF2B5EF4-FFF2-40B4-BE49-F238E27FC236}">
                <a16:creationId xmlns:a16="http://schemas.microsoft.com/office/drawing/2014/main" id="{E88B7CAD-20E9-1949-A7E5-82E078D9DCC5}"/>
              </a:ext>
            </a:extLst>
          </p:cNvPr>
          <p:cNvSpPr/>
          <p:nvPr/>
        </p:nvSpPr>
        <p:spPr>
          <a:xfrm>
            <a:off x="1172905" y="3899439"/>
            <a:ext cx="2518365" cy="1631216"/>
          </a:xfrm>
          <a:prstGeom prst="rect">
            <a:avLst/>
          </a:prstGeom>
        </p:spPr>
        <p:txBody>
          <a:bodyPr wrap="square">
            <a:spAutoFit/>
          </a:bodyPr>
          <a:lstStyle/>
          <a:p>
            <a:pPr algn="ctr"/>
            <a:r>
              <a:rPr lang="en-GB" sz="2000" dirty="0"/>
              <a:t>Please make sure your child has a </a:t>
            </a:r>
            <a:r>
              <a:rPr lang="en-GB" sz="2000" dirty="0">
                <a:solidFill>
                  <a:srgbClr val="0070C0"/>
                </a:solidFill>
              </a:rPr>
              <a:t>water bottle </a:t>
            </a:r>
            <a:r>
              <a:rPr lang="en-GB" sz="2000" dirty="0"/>
              <a:t>that they can open and close themselves. No squash please!</a:t>
            </a:r>
          </a:p>
        </p:txBody>
      </p:sp>
      <p:sp>
        <p:nvSpPr>
          <p:cNvPr id="9" name="Rounded Rectangle 8">
            <a:extLst>
              <a:ext uri="{FF2B5EF4-FFF2-40B4-BE49-F238E27FC236}">
                <a16:creationId xmlns:a16="http://schemas.microsoft.com/office/drawing/2014/main" id="{6459068D-1181-4A4D-8F25-613869AEB3D6}"/>
              </a:ext>
            </a:extLst>
          </p:cNvPr>
          <p:cNvSpPr/>
          <p:nvPr/>
        </p:nvSpPr>
        <p:spPr>
          <a:xfrm>
            <a:off x="4267200" y="3011121"/>
            <a:ext cx="6173165" cy="2365645"/>
          </a:xfrm>
          <a:prstGeom prst="roundRect">
            <a:avLst/>
          </a:prstGeom>
          <a:blipFill dpi="0" rotWithShape="1">
            <a:blip r:embed="rId4">
              <a:extLst>
                <a:ext uri="{28A0092B-C50C-407E-A947-70E740481C1C}">
                  <a14:useLocalDpi xmlns:a14="http://schemas.microsoft.com/office/drawing/2010/main" val="0"/>
                </a:ext>
              </a:extLst>
            </a:blip>
            <a:srcRect/>
            <a:stretch>
              <a:fillRect/>
            </a:stretch>
          </a:blip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basket of fruits&#10;&#10;Description automatically generated with medium confidence">
            <a:extLst>
              <a:ext uri="{FF2B5EF4-FFF2-40B4-BE49-F238E27FC236}">
                <a16:creationId xmlns:a16="http://schemas.microsoft.com/office/drawing/2014/main" id="{81A1A4EF-20DA-754A-971E-C5C99DC928F2}"/>
              </a:ext>
            </a:extLst>
          </p:cNvPr>
          <p:cNvPicPr>
            <a:picLocks noChangeAspect="1"/>
          </p:cNvPicPr>
          <p:nvPr/>
        </p:nvPicPr>
        <p:blipFill>
          <a:blip r:embed="rId5"/>
          <a:stretch>
            <a:fillRect/>
          </a:stretch>
        </p:blipFill>
        <p:spPr>
          <a:xfrm>
            <a:off x="9776920" y="1349327"/>
            <a:ext cx="1828800" cy="1524000"/>
          </a:xfrm>
          <a:prstGeom prst="ellipse">
            <a:avLst/>
          </a:prstGeom>
          <a:ln>
            <a:noFill/>
          </a:ln>
          <a:effectLst>
            <a:softEdge rad="112500"/>
          </a:effectLst>
        </p:spPr>
      </p:pic>
    </p:spTree>
    <p:extLst>
      <p:ext uri="{BB962C8B-B14F-4D97-AF65-F5344CB8AC3E}">
        <p14:creationId xmlns:p14="http://schemas.microsoft.com/office/powerpoint/2010/main" val="24727362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mn-lt"/>
              </a:rPr>
              <a:t>Rewards and Consequences</a:t>
            </a:r>
          </a:p>
        </p:txBody>
      </p:sp>
      <p:sp>
        <p:nvSpPr>
          <p:cNvPr id="3" name="Content Placeholder 2"/>
          <p:cNvSpPr>
            <a:spLocks noGrp="1"/>
          </p:cNvSpPr>
          <p:nvPr>
            <p:ph idx="1"/>
          </p:nvPr>
        </p:nvSpPr>
        <p:spPr>
          <a:xfrm>
            <a:off x="762000" y="2460171"/>
            <a:ext cx="5597235" cy="3912920"/>
          </a:xfrm>
        </p:spPr>
        <p:txBody>
          <a:bodyPr>
            <a:normAutofit fontScale="55000" lnSpcReduction="20000"/>
          </a:bodyPr>
          <a:lstStyle/>
          <a:p>
            <a:pPr marL="0" indent="0" algn="ctr">
              <a:lnSpc>
                <a:spcPct val="170000"/>
              </a:lnSpc>
              <a:spcBef>
                <a:spcPts val="0"/>
              </a:spcBef>
              <a:spcAft>
                <a:spcPts val="0"/>
              </a:spcAft>
              <a:buNone/>
            </a:pPr>
            <a:r>
              <a:rPr lang="en-GB" sz="3400" u="sng" dirty="0"/>
              <a:t>REWARDS</a:t>
            </a:r>
          </a:p>
          <a:p>
            <a:pPr marL="0" indent="0" algn="ctr">
              <a:lnSpc>
                <a:spcPct val="170000"/>
              </a:lnSpc>
              <a:spcBef>
                <a:spcPts val="0"/>
              </a:spcBef>
              <a:spcAft>
                <a:spcPts val="0"/>
              </a:spcAft>
              <a:buNone/>
            </a:pPr>
            <a:r>
              <a:rPr lang="en-GB" sz="3400" dirty="0"/>
              <a:t>Verbal praise</a:t>
            </a:r>
          </a:p>
          <a:p>
            <a:pPr marL="0" indent="0" algn="ctr">
              <a:lnSpc>
                <a:spcPct val="170000"/>
              </a:lnSpc>
              <a:spcBef>
                <a:spcPts val="0"/>
              </a:spcBef>
              <a:spcAft>
                <a:spcPts val="0"/>
              </a:spcAft>
              <a:buNone/>
            </a:pPr>
            <a:r>
              <a:rPr lang="en-GB" sz="3400" dirty="0"/>
              <a:t>Stickers</a:t>
            </a:r>
          </a:p>
          <a:p>
            <a:pPr marL="0" indent="0" algn="ctr">
              <a:lnSpc>
                <a:spcPct val="170000"/>
              </a:lnSpc>
              <a:spcBef>
                <a:spcPts val="0"/>
              </a:spcBef>
              <a:spcAft>
                <a:spcPts val="0"/>
              </a:spcAft>
              <a:buNone/>
            </a:pPr>
            <a:r>
              <a:rPr lang="en-GB" sz="3400" dirty="0"/>
              <a:t>Certificates</a:t>
            </a:r>
          </a:p>
          <a:p>
            <a:pPr marL="0" indent="0" algn="ctr">
              <a:lnSpc>
                <a:spcPct val="170000"/>
              </a:lnSpc>
              <a:spcBef>
                <a:spcPts val="0"/>
              </a:spcBef>
              <a:spcAft>
                <a:spcPts val="0"/>
              </a:spcAft>
              <a:buNone/>
            </a:pPr>
            <a:r>
              <a:rPr lang="en-GB" sz="3400" dirty="0"/>
              <a:t>Dojos</a:t>
            </a:r>
          </a:p>
          <a:p>
            <a:pPr marL="0" indent="0" algn="ctr">
              <a:lnSpc>
                <a:spcPct val="170000"/>
              </a:lnSpc>
              <a:spcBef>
                <a:spcPts val="0"/>
              </a:spcBef>
              <a:spcAft>
                <a:spcPts val="0"/>
              </a:spcAft>
              <a:buNone/>
            </a:pPr>
            <a:r>
              <a:rPr lang="en-GB" sz="3400" dirty="0"/>
              <a:t>Visit to a member of SLT  (Senior Leadership Team) </a:t>
            </a:r>
          </a:p>
          <a:p>
            <a:pPr marL="0" indent="0" algn="ctr">
              <a:lnSpc>
                <a:spcPct val="170000"/>
              </a:lnSpc>
              <a:spcBef>
                <a:spcPts val="0"/>
              </a:spcBef>
              <a:spcAft>
                <a:spcPts val="0"/>
              </a:spcAft>
              <a:buNone/>
            </a:pPr>
            <a:r>
              <a:rPr lang="en-GB" sz="3400" dirty="0"/>
              <a:t>Visit the </a:t>
            </a:r>
            <a:r>
              <a:rPr lang="en-GB" sz="3400" dirty="0" err="1"/>
              <a:t>Headteacher</a:t>
            </a:r>
            <a:endParaRPr lang="en-GB" sz="3400" dirty="0"/>
          </a:p>
          <a:p>
            <a:pPr marL="0" indent="0" algn="ctr">
              <a:lnSpc>
                <a:spcPct val="170000"/>
              </a:lnSpc>
              <a:spcBef>
                <a:spcPts val="0"/>
              </a:spcBef>
              <a:spcAft>
                <a:spcPts val="0"/>
              </a:spcAft>
              <a:buNone/>
            </a:pPr>
            <a:r>
              <a:rPr lang="en-GB" sz="3400" dirty="0"/>
              <a:t>Work on display </a:t>
            </a:r>
          </a:p>
          <a:p>
            <a:pPr marL="0" indent="0" algn="ctr">
              <a:lnSpc>
                <a:spcPct val="170000"/>
              </a:lnSpc>
              <a:spcBef>
                <a:spcPts val="0"/>
              </a:spcBef>
              <a:spcAft>
                <a:spcPts val="0"/>
              </a:spcAft>
              <a:buNone/>
            </a:pPr>
            <a:endParaRPr lang="en-GB" sz="2500" dirty="0">
              <a:latin typeface="Comic Sans MS" panose="030F0702030302020204" pitchFamily="66" charset="0"/>
            </a:endParaRPr>
          </a:p>
          <a:p>
            <a:pPr marL="0" indent="0">
              <a:buNone/>
            </a:pPr>
            <a:endParaRPr lang="en-GB" dirty="0"/>
          </a:p>
        </p:txBody>
      </p:sp>
      <p:sp>
        <p:nvSpPr>
          <p:cNvPr id="5" name="Rectangle 4"/>
          <p:cNvSpPr/>
          <p:nvPr/>
        </p:nvSpPr>
        <p:spPr>
          <a:xfrm>
            <a:off x="6359236" y="2460171"/>
            <a:ext cx="4537362" cy="3335657"/>
          </a:xfrm>
          <a:prstGeom prst="rect">
            <a:avLst/>
          </a:prstGeom>
        </p:spPr>
        <p:txBody>
          <a:bodyPr wrap="square">
            <a:spAutoFit/>
          </a:bodyPr>
          <a:lstStyle/>
          <a:p>
            <a:pPr algn="ctr">
              <a:lnSpc>
                <a:spcPct val="170000"/>
              </a:lnSpc>
            </a:pPr>
            <a:r>
              <a:rPr lang="en-GB" u="sng" dirty="0"/>
              <a:t>CONSEQUENCES</a:t>
            </a:r>
          </a:p>
          <a:p>
            <a:pPr algn="ctr">
              <a:lnSpc>
                <a:spcPct val="170000"/>
              </a:lnSpc>
            </a:pPr>
            <a:r>
              <a:rPr lang="en-GB" dirty="0"/>
              <a:t>Verbal warning</a:t>
            </a:r>
          </a:p>
          <a:p>
            <a:pPr algn="ctr">
              <a:lnSpc>
                <a:spcPct val="170000"/>
              </a:lnSpc>
            </a:pPr>
            <a:r>
              <a:rPr lang="en-GB" dirty="0"/>
              <a:t>Time-out- in their own class or partner class</a:t>
            </a:r>
          </a:p>
          <a:p>
            <a:pPr algn="ctr">
              <a:lnSpc>
                <a:spcPct val="170000"/>
              </a:lnSpc>
            </a:pPr>
            <a:r>
              <a:rPr lang="en-GB" dirty="0"/>
              <a:t>Discussion with parents</a:t>
            </a:r>
          </a:p>
          <a:p>
            <a:pPr algn="ctr">
              <a:lnSpc>
                <a:spcPct val="170000"/>
              </a:lnSpc>
            </a:pPr>
            <a:r>
              <a:rPr lang="en-GB" dirty="0"/>
              <a:t>See a member SLT</a:t>
            </a:r>
          </a:p>
          <a:p>
            <a:pPr algn="ctr">
              <a:lnSpc>
                <a:spcPct val="170000"/>
              </a:lnSpc>
            </a:pPr>
            <a:r>
              <a:rPr lang="en-GB" dirty="0"/>
              <a:t>See the </a:t>
            </a:r>
            <a:r>
              <a:rPr lang="en-GB" dirty="0" err="1"/>
              <a:t>Headteacher</a:t>
            </a:r>
            <a:endParaRPr lang="en-GB" dirty="0"/>
          </a:p>
          <a:p>
            <a:pPr algn="ctr">
              <a:lnSpc>
                <a:spcPct val="170000"/>
              </a:lnSpc>
            </a:pPr>
            <a:r>
              <a:rPr lang="en-GB" dirty="0"/>
              <a:t>Inclusion team to support with behaviour.</a:t>
            </a:r>
          </a:p>
        </p:txBody>
      </p:sp>
      <p:pic>
        <p:nvPicPr>
          <p:cNvPr id="6" name="Picture 5" descr="A picture containing icon&#10;&#10;Description automatically generated">
            <a:extLst>
              <a:ext uri="{FF2B5EF4-FFF2-40B4-BE49-F238E27FC236}">
                <a16:creationId xmlns:a16="http://schemas.microsoft.com/office/drawing/2014/main" id="{BD96E582-7D61-5D4A-B8E2-85CEC9389C0B}"/>
              </a:ext>
            </a:extLst>
          </p:cNvPr>
          <p:cNvPicPr>
            <a:picLocks noChangeAspect="1"/>
          </p:cNvPicPr>
          <p:nvPr/>
        </p:nvPicPr>
        <p:blipFill>
          <a:blip r:embed="rId3"/>
          <a:stretch>
            <a:fillRect/>
          </a:stretch>
        </p:blipFill>
        <p:spPr>
          <a:xfrm>
            <a:off x="5056909" y="2133030"/>
            <a:ext cx="1838324" cy="1838324"/>
          </a:xfrm>
          <a:prstGeom prst="rect">
            <a:avLst/>
          </a:prstGeom>
        </p:spPr>
      </p:pic>
      <p:pic>
        <p:nvPicPr>
          <p:cNvPr id="8" name="Picture 7" descr="Shape, logo&#10;&#10;Description automatically generated">
            <a:extLst>
              <a:ext uri="{FF2B5EF4-FFF2-40B4-BE49-F238E27FC236}">
                <a16:creationId xmlns:a16="http://schemas.microsoft.com/office/drawing/2014/main" id="{90064A9B-D4D7-4B48-8387-C8AFD9DBB3A1}"/>
              </a:ext>
            </a:extLst>
          </p:cNvPr>
          <p:cNvPicPr>
            <a:picLocks noChangeAspect="1"/>
          </p:cNvPicPr>
          <p:nvPr/>
        </p:nvPicPr>
        <p:blipFill>
          <a:blip r:embed="rId4"/>
          <a:stretch>
            <a:fillRect/>
          </a:stretch>
        </p:blipFill>
        <p:spPr>
          <a:xfrm>
            <a:off x="9890387" y="583565"/>
            <a:ext cx="1532705" cy="1583795"/>
          </a:xfrm>
          <a:prstGeom prst="rect">
            <a:avLst/>
          </a:prstGeom>
        </p:spPr>
      </p:pic>
    </p:spTree>
    <p:extLst>
      <p:ext uri="{BB962C8B-B14F-4D97-AF65-F5344CB8AC3E}">
        <p14:creationId xmlns:p14="http://schemas.microsoft.com/office/powerpoint/2010/main" val="7146819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Drop off &amp; Pick Up</a:t>
            </a:r>
            <a:endParaRPr lang="en-GB" dirty="0"/>
          </a:p>
        </p:txBody>
      </p:sp>
      <p:sp>
        <p:nvSpPr>
          <p:cNvPr id="3" name="Content Placeholder 2"/>
          <p:cNvSpPr>
            <a:spLocks noGrp="1"/>
          </p:cNvSpPr>
          <p:nvPr>
            <p:ph idx="1"/>
          </p:nvPr>
        </p:nvSpPr>
        <p:spPr/>
        <p:txBody>
          <a:bodyPr/>
          <a:lstStyle/>
          <a:p>
            <a:r>
              <a:rPr lang="en-US" dirty="0"/>
              <a:t>In the morning the door will be opened at 8:30 – 8:45 and all the children will enter through one door. If you arrive after 8:45, you will need to take your child to the office.</a:t>
            </a:r>
          </a:p>
          <a:p>
            <a:r>
              <a:rPr lang="en-US" dirty="0"/>
              <a:t>At the end of the day, both classes will exit via the link corridor, however each class will have their own door. Please can you ensure you are stood on the correct side depending on which class your child is in.</a:t>
            </a:r>
            <a:endParaRPr lang="en-GB" dirty="0"/>
          </a:p>
        </p:txBody>
      </p:sp>
    </p:spTree>
    <p:extLst>
      <p:ext uri="{BB962C8B-B14F-4D97-AF65-F5344CB8AC3E}">
        <p14:creationId xmlns:p14="http://schemas.microsoft.com/office/powerpoint/2010/main" val="10832270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mn-lt"/>
              </a:rPr>
              <a:t>Any questions….</a:t>
            </a:r>
          </a:p>
        </p:txBody>
      </p:sp>
      <p:pic>
        <p:nvPicPr>
          <p:cNvPr id="5" name="Content Placeholder 4">
            <a:extLst>
              <a:ext uri="{FF2B5EF4-FFF2-40B4-BE49-F238E27FC236}">
                <a16:creationId xmlns:a16="http://schemas.microsoft.com/office/drawing/2014/main" id="{CA7923D6-2FE2-0B48-9974-9A561F664F3E}"/>
              </a:ext>
            </a:extLst>
          </p:cNvPr>
          <p:cNvPicPr>
            <a:picLocks noGrp="1" noChangeAspect="1"/>
          </p:cNvPicPr>
          <p:nvPr>
            <p:ph idx="1"/>
          </p:nvPr>
        </p:nvPicPr>
        <p:blipFill>
          <a:blip r:embed="rId3"/>
          <a:stretch>
            <a:fillRect/>
          </a:stretch>
        </p:blipFill>
        <p:spPr>
          <a:xfrm>
            <a:off x="2286001" y="2339612"/>
            <a:ext cx="4263592" cy="4263592"/>
          </a:xfrm>
        </p:spPr>
      </p:pic>
      <p:pic>
        <p:nvPicPr>
          <p:cNvPr id="7" name="Picture 6" descr="A picture containing flower, plant, daisy&#10;&#10;Description automatically generated">
            <a:extLst>
              <a:ext uri="{FF2B5EF4-FFF2-40B4-BE49-F238E27FC236}">
                <a16:creationId xmlns:a16="http://schemas.microsoft.com/office/drawing/2014/main" id="{03F20A47-13C5-8D45-A834-E95181493F4B}"/>
              </a:ext>
            </a:extLst>
          </p:cNvPr>
          <p:cNvPicPr>
            <a:picLocks noChangeAspect="1"/>
          </p:cNvPicPr>
          <p:nvPr/>
        </p:nvPicPr>
        <p:blipFill>
          <a:blip r:embed="rId4"/>
          <a:stretch>
            <a:fillRect/>
          </a:stretch>
        </p:blipFill>
        <p:spPr>
          <a:xfrm>
            <a:off x="7453746" y="3555783"/>
            <a:ext cx="3871769" cy="2487561"/>
          </a:xfrm>
          <a:prstGeom prst="rect">
            <a:avLst/>
          </a:prstGeom>
        </p:spPr>
      </p:pic>
    </p:spTree>
    <p:extLst>
      <p:ext uri="{BB962C8B-B14F-4D97-AF65-F5344CB8AC3E}">
        <p14:creationId xmlns:p14="http://schemas.microsoft.com/office/powerpoint/2010/main" val="291898913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743</TotalTime>
  <Words>656</Words>
  <Application>Microsoft Office PowerPoint</Application>
  <PresentationFormat>Widescreen</PresentationFormat>
  <Paragraphs>70</Paragraphs>
  <Slides>11</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Comic Sans MS</vt:lpstr>
      <vt:lpstr>Garamond</vt:lpstr>
      <vt:lpstr>Roboto</vt:lpstr>
      <vt:lpstr>Organic</vt:lpstr>
      <vt:lpstr>FS Parents  Information Evening </vt:lpstr>
      <vt:lpstr>Our Topics: </vt:lpstr>
      <vt:lpstr>Our Curriculum</vt:lpstr>
      <vt:lpstr>Phonics</vt:lpstr>
      <vt:lpstr>Handwriting</vt:lpstr>
      <vt:lpstr>PowerPoint Presentation</vt:lpstr>
      <vt:lpstr>PE kits and days</vt:lpstr>
      <vt:lpstr>Water bottles and fruit snack</vt:lpstr>
      <vt:lpstr>Rewards and Consequences</vt:lpstr>
      <vt:lpstr>Drop off &amp; Pick Up</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Parents Information Evening</dc:title>
  <dc:creator>Helen Curtis</dc:creator>
  <cp:lastModifiedBy>Shannon O’Sullivan</cp:lastModifiedBy>
  <cp:revision>28</cp:revision>
  <cp:lastPrinted>2021-09-13T12:29:40Z</cp:lastPrinted>
  <dcterms:created xsi:type="dcterms:W3CDTF">2021-09-06T15:54:40Z</dcterms:created>
  <dcterms:modified xsi:type="dcterms:W3CDTF">2023-09-14T10:25:05Z</dcterms:modified>
</cp:coreProperties>
</file>